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3" r:id="rId58"/>
  </p:sldIdLst>
  <p:sldSz cx="7556500" cy="5334000"/>
  <p:notesSz cx="7556500" cy="533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91" autoAdjust="0"/>
  </p:normalViewPr>
  <p:slideViewPr>
    <p:cSldViewPr>
      <p:cViewPr varScale="1">
        <p:scale>
          <a:sx n="92" d="100"/>
          <a:sy n="92" d="100"/>
        </p:scale>
        <p:origin x="1200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76171" y="698025"/>
            <a:ext cx="4210507" cy="1488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2987040"/>
            <a:ext cx="5293995" cy="1333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F2662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E7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F2662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1226820"/>
            <a:ext cx="3289839" cy="3520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F2662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4374" y="34026"/>
            <a:ext cx="7034100" cy="915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F2662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31107" y="2052175"/>
            <a:ext cx="4756784" cy="1647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2B2E7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4960620"/>
            <a:ext cx="2420112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jpg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11" Type="http://schemas.openxmlformats.org/officeDocument/2006/relationships/image" Target="../media/image22.png"/><Relationship Id="rId5" Type="http://schemas.openxmlformats.org/officeDocument/2006/relationships/image" Target="../media/image16.jpg"/><Relationship Id="rId15" Type="http://schemas.openxmlformats.org/officeDocument/2006/relationships/image" Target="../media/image26.jpg"/><Relationship Id="rId10" Type="http://schemas.openxmlformats.org/officeDocument/2006/relationships/image" Target="../media/image21.png"/><Relationship Id="rId4" Type="http://schemas.openxmlformats.org/officeDocument/2006/relationships/image" Target="../media/image15.jpg"/><Relationship Id="rId9" Type="http://schemas.openxmlformats.org/officeDocument/2006/relationships/image" Target="../media/image20.png"/><Relationship Id="rId1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jp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jpg"/><Relationship Id="rId17" Type="http://schemas.openxmlformats.org/officeDocument/2006/relationships/image" Target="../media/image63.jpg"/><Relationship Id="rId2" Type="http://schemas.openxmlformats.org/officeDocument/2006/relationships/image" Target="../media/image48.png"/><Relationship Id="rId16" Type="http://schemas.openxmlformats.org/officeDocument/2006/relationships/image" Target="../media/image6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11" Type="http://schemas.openxmlformats.org/officeDocument/2006/relationships/image" Target="../media/image57.jpg"/><Relationship Id="rId5" Type="http://schemas.openxmlformats.org/officeDocument/2006/relationships/image" Target="../media/image51.png"/><Relationship Id="rId15" Type="http://schemas.openxmlformats.org/officeDocument/2006/relationships/image" Target="../media/image61.jp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jpg"/><Relationship Id="rId14" Type="http://schemas.openxmlformats.org/officeDocument/2006/relationships/image" Target="../media/image6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13" Type="http://schemas.openxmlformats.org/officeDocument/2006/relationships/image" Target="../media/image75.jp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jpg"/><Relationship Id="rId4" Type="http://schemas.openxmlformats.org/officeDocument/2006/relationships/image" Target="../media/image66.png"/><Relationship Id="rId9" Type="http://schemas.openxmlformats.org/officeDocument/2006/relationships/image" Target="../media/image71.jpg"/><Relationship Id="rId14" Type="http://schemas.openxmlformats.org/officeDocument/2006/relationships/image" Target="../media/image76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jpg"/><Relationship Id="rId11" Type="http://schemas.openxmlformats.org/officeDocument/2006/relationships/image" Target="../media/image37.png"/><Relationship Id="rId5" Type="http://schemas.openxmlformats.org/officeDocument/2006/relationships/image" Target="../media/image81.jpg"/><Relationship Id="rId10" Type="http://schemas.openxmlformats.org/officeDocument/2006/relationships/image" Target="../media/image86.jpg"/><Relationship Id="rId4" Type="http://schemas.openxmlformats.org/officeDocument/2006/relationships/image" Target="../media/image80.jpg"/><Relationship Id="rId9" Type="http://schemas.openxmlformats.org/officeDocument/2006/relationships/image" Target="../media/image85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jpg"/><Relationship Id="rId7" Type="http://schemas.openxmlformats.org/officeDocument/2006/relationships/image" Target="../media/image92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5" Type="http://schemas.openxmlformats.org/officeDocument/2006/relationships/image" Target="../media/image90.jpg"/><Relationship Id="rId4" Type="http://schemas.openxmlformats.org/officeDocument/2006/relationships/image" Target="../media/image89.jpg"/><Relationship Id="rId9" Type="http://schemas.openxmlformats.org/officeDocument/2006/relationships/image" Target="../media/image9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g"/><Relationship Id="rId4" Type="http://schemas.openxmlformats.org/officeDocument/2006/relationships/image" Target="../media/image9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3" Type="http://schemas.openxmlformats.org/officeDocument/2006/relationships/image" Target="../media/image100.png"/><Relationship Id="rId21" Type="http://schemas.openxmlformats.org/officeDocument/2006/relationships/image" Target="../media/image118.jp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114.jpg"/><Relationship Id="rId25" Type="http://schemas.openxmlformats.org/officeDocument/2006/relationships/image" Target="../media/image122.jpg"/><Relationship Id="rId2" Type="http://schemas.openxmlformats.org/officeDocument/2006/relationships/image" Target="../media/image99.jpg"/><Relationship Id="rId16" Type="http://schemas.openxmlformats.org/officeDocument/2006/relationships/image" Target="../media/image113.jpg"/><Relationship Id="rId20" Type="http://schemas.openxmlformats.org/officeDocument/2006/relationships/image" Target="../media/image1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24" Type="http://schemas.openxmlformats.org/officeDocument/2006/relationships/image" Target="../media/image121.png"/><Relationship Id="rId5" Type="http://schemas.openxmlformats.org/officeDocument/2006/relationships/image" Target="../media/image102.png"/><Relationship Id="rId15" Type="http://schemas.openxmlformats.org/officeDocument/2006/relationships/image" Target="../media/image112.jpg"/><Relationship Id="rId23" Type="http://schemas.openxmlformats.org/officeDocument/2006/relationships/image" Target="../media/image120.jpg"/><Relationship Id="rId10" Type="http://schemas.openxmlformats.org/officeDocument/2006/relationships/image" Target="../media/image107.png"/><Relationship Id="rId19" Type="http://schemas.openxmlformats.org/officeDocument/2006/relationships/image" Target="../media/image116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Relationship Id="rId22" Type="http://schemas.openxmlformats.org/officeDocument/2006/relationships/image" Target="../media/image1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g"/><Relationship Id="rId3" Type="http://schemas.openxmlformats.org/officeDocument/2006/relationships/image" Target="../media/image126.jpg"/><Relationship Id="rId7" Type="http://schemas.openxmlformats.org/officeDocument/2006/relationships/image" Target="../media/image130.jp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jpg"/><Relationship Id="rId11" Type="http://schemas.openxmlformats.org/officeDocument/2006/relationships/image" Target="../media/image134.jpg"/><Relationship Id="rId5" Type="http://schemas.openxmlformats.org/officeDocument/2006/relationships/image" Target="../media/image128.jpg"/><Relationship Id="rId10" Type="http://schemas.openxmlformats.org/officeDocument/2006/relationships/image" Target="../media/image133.jpg"/><Relationship Id="rId4" Type="http://schemas.openxmlformats.org/officeDocument/2006/relationships/image" Target="../media/image127.jpg"/><Relationship Id="rId9" Type="http://schemas.openxmlformats.org/officeDocument/2006/relationships/image" Target="../media/image132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5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12" Type="http://schemas.openxmlformats.org/officeDocument/2006/relationships/image" Target="../media/image144.png"/><Relationship Id="rId2" Type="http://schemas.openxmlformats.org/officeDocument/2006/relationships/image" Target="../media/image135.png"/><Relationship Id="rId16" Type="http://schemas.openxmlformats.org/officeDocument/2006/relationships/image" Target="../media/image14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9.png"/><Relationship Id="rId11" Type="http://schemas.openxmlformats.org/officeDocument/2006/relationships/image" Target="../media/image8.jpg"/><Relationship Id="rId5" Type="http://schemas.openxmlformats.org/officeDocument/2006/relationships/image" Target="../media/image138.png"/><Relationship Id="rId15" Type="http://schemas.openxmlformats.org/officeDocument/2006/relationships/image" Target="../media/image147.jpg"/><Relationship Id="rId10" Type="http://schemas.openxmlformats.org/officeDocument/2006/relationships/image" Target="../media/image143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Relationship Id="rId14" Type="http://schemas.openxmlformats.org/officeDocument/2006/relationships/image" Target="../media/image146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jpg"/><Relationship Id="rId13" Type="http://schemas.openxmlformats.org/officeDocument/2006/relationships/image" Target="../media/image159.png"/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12" Type="http://schemas.openxmlformats.org/officeDocument/2006/relationships/image" Target="../media/image158.png"/><Relationship Id="rId2" Type="http://schemas.openxmlformats.org/officeDocument/2006/relationships/image" Target="../media/image149.png"/><Relationship Id="rId16" Type="http://schemas.openxmlformats.org/officeDocument/2006/relationships/image" Target="../media/image16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11" Type="http://schemas.openxmlformats.org/officeDocument/2006/relationships/image" Target="../media/image157.png"/><Relationship Id="rId5" Type="http://schemas.openxmlformats.org/officeDocument/2006/relationships/image" Target="../media/image152.png"/><Relationship Id="rId15" Type="http://schemas.openxmlformats.org/officeDocument/2006/relationships/image" Target="../media/image161.png"/><Relationship Id="rId10" Type="http://schemas.openxmlformats.org/officeDocument/2006/relationships/image" Target="../media/image156.png"/><Relationship Id="rId4" Type="http://schemas.openxmlformats.org/officeDocument/2006/relationships/image" Target="../media/image151.png"/><Relationship Id="rId9" Type="http://schemas.openxmlformats.org/officeDocument/2006/relationships/image" Target="../media/image24.jpg"/><Relationship Id="rId14" Type="http://schemas.openxmlformats.org/officeDocument/2006/relationships/image" Target="../media/image16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74.png"/><Relationship Id="rId18" Type="http://schemas.openxmlformats.org/officeDocument/2006/relationships/image" Target="../media/image179.png"/><Relationship Id="rId3" Type="http://schemas.openxmlformats.org/officeDocument/2006/relationships/image" Target="../media/image164.png"/><Relationship Id="rId21" Type="http://schemas.openxmlformats.org/officeDocument/2006/relationships/image" Target="../media/image182.jpg"/><Relationship Id="rId7" Type="http://schemas.openxmlformats.org/officeDocument/2006/relationships/image" Target="../media/image168.png"/><Relationship Id="rId12" Type="http://schemas.openxmlformats.org/officeDocument/2006/relationships/image" Target="../media/image173.png"/><Relationship Id="rId17" Type="http://schemas.openxmlformats.org/officeDocument/2006/relationships/image" Target="../media/image178.png"/><Relationship Id="rId2" Type="http://schemas.openxmlformats.org/officeDocument/2006/relationships/image" Target="../media/image163.png"/><Relationship Id="rId16" Type="http://schemas.openxmlformats.org/officeDocument/2006/relationships/image" Target="../media/image177.png"/><Relationship Id="rId20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5" Type="http://schemas.openxmlformats.org/officeDocument/2006/relationships/image" Target="../media/image176.png"/><Relationship Id="rId10" Type="http://schemas.openxmlformats.org/officeDocument/2006/relationships/image" Target="../media/image171.png"/><Relationship Id="rId19" Type="http://schemas.openxmlformats.org/officeDocument/2006/relationships/image" Target="../media/image180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Relationship Id="rId14" Type="http://schemas.openxmlformats.org/officeDocument/2006/relationships/image" Target="../media/image175.png"/><Relationship Id="rId22" Type="http://schemas.openxmlformats.org/officeDocument/2006/relationships/image" Target="../media/image183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5.png"/><Relationship Id="rId18" Type="http://schemas.openxmlformats.org/officeDocument/2006/relationships/image" Target="../media/image200.png"/><Relationship Id="rId3" Type="http://schemas.openxmlformats.org/officeDocument/2006/relationships/image" Target="../media/image185.png"/><Relationship Id="rId21" Type="http://schemas.openxmlformats.org/officeDocument/2006/relationships/image" Target="../media/image203.png"/><Relationship Id="rId7" Type="http://schemas.openxmlformats.org/officeDocument/2006/relationships/image" Target="../media/image189.png"/><Relationship Id="rId12" Type="http://schemas.openxmlformats.org/officeDocument/2006/relationships/image" Target="../media/image194.png"/><Relationship Id="rId17" Type="http://schemas.openxmlformats.org/officeDocument/2006/relationships/image" Target="../media/image199.png"/><Relationship Id="rId2" Type="http://schemas.openxmlformats.org/officeDocument/2006/relationships/image" Target="../media/image184.png"/><Relationship Id="rId16" Type="http://schemas.openxmlformats.org/officeDocument/2006/relationships/image" Target="../media/image198.png"/><Relationship Id="rId20" Type="http://schemas.openxmlformats.org/officeDocument/2006/relationships/image" Target="../media/image2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png"/><Relationship Id="rId15" Type="http://schemas.openxmlformats.org/officeDocument/2006/relationships/image" Target="../media/image197.png"/><Relationship Id="rId10" Type="http://schemas.openxmlformats.org/officeDocument/2006/relationships/image" Target="../media/image192.png"/><Relationship Id="rId19" Type="http://schemas.openxmlformats.org/officeDocument/2006/relationships/image" Target="../media/image201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Relationship Id="rId14" Type="http://schemas.openxmlformats.org/officeDocument/2006/relationships/image" Target="../media/image196.png"/><Relationship Id="rId22" Type="http://schemas.openxmlformats.org/officeDocument/2006/relationships/image" Target="../media/image8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205.png"/><Relationship Id="rId7" Type="http://schemas.openxmlformats.org/officeDocument/2006/relationships/image" Target="../media/image209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8.png"/><Relationship Id="rId5" Type="http://schemas.openxmlformats.org/officeDocument/2006/relationships/image" Target="../media/image207.png"/><Relationship Id="rId4" Type="http://schemas.openxmlformats.org/officeDocument/2006/relationships/image" Target="../media/image206.jpg"/><Relationship Id="rId9" Type="http://schemas.openxmlformats.org/officeDocument/2006/relationships/image" Target="../media/image21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jpg"/><Relationship Id="rId13" Type="http://schemas.openxmlformats.org/officeDocument/2006/relationships/image" Target="../media/image223.png"/><Relationship Id="rId3" Type="http://schemas.openxmlformats.org/officeDocument/2006/relationships/image" Target="../media/image213.png"/><Relationship Id="rId7" Type="http://schemas.openxmlformats.org/officeDocument/2006/relationships/image" Target="../media/image217.jpg"/><Relationship Id="rId12" Type="http://schemas.openxmlformats.org/officeDocument/2006/relationships/image" Target="../media/image222.png"/><Relationship Id="rId2" Type="http://schemas.openxmlformats.org/officeDocument/2006/relationships/image" Target="../media/image212.png"/><Relationship Id="rId16" Type="http://schemas.openxmlformats.org/officeDocument/2006/relationships/image" Target="../media/image18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jpg"/><Relationship Id="rId11" Type="http://schemas.openxmlformats.org/officeDocument/2006/relationships/image" Target="../media/image221.png"/><Relationship Id="rId5" Type="http://schemas.openxmlformats.org/officeDocument/2006/relationships/image" Target="../media/image215.png"/><Relationship Id="rId15" Type="http://schemas.openxmlformats.org/officeDocument/2006/relationships/image" Target="../media/image225.png"/><Relationship Id="rId10" Type="http://schemas.openxmlformats.org/officeDocument/2006/relationships/image" Target="../media/image220.png"/><Relationship Id="rId4" Type="http://schemas.openxmlformats.org/officeDocument/2006/relationships/image" Target="../media/image214.png"/><Relationship Id="rId9" Type="http://schemas.openxmlformats.org/officeDocument/2006/relationships/image" Target="../media/image219.png"/><Relationship Id="rId14" Type="http://schemas.openxmlformats.org/officeDocument/2006/relationships/image" Target="../media/image22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jpg"/><Relationship Id="rId13" Type="http://schemas.openxmlformats.org/officeDocument/2006/relationships/image" Target="../media/image237.png"/><Relationship Id="rId3" Type="http://schemas.openxmlformats.org/officeDocument/2006/relationships/image" Target="../media/image227.jpg"/><Relationship Id="rId7" Type="http://schemas.openxmlformats.org/officeDocument/2006/relationships/image" Target="../media/image231.jpg"/><Relationship Id="rId12" Type="http://schemas.openxmlformats.org/officeDocument/2006/relationships/image" Target="../media/image236.jpg"/><Relationship Id="rId2" Type="http://schemas.openxmlformats.org/officeDocument/2006/relationships/image" Target="../media/image2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jpg"/><Relationship Id="rId11" Type="http://schemas.openxmlformats.org/officeDocument/2006/relationships/image" Target="../media/image235.jpg"/><Relationship Id="rId5" Type="http://schemas.openxmlformats.org/officeDocument/2006/relationships/image" Target="../media/image229.jpg"/><Relationship Id="rId10" Type="http://schemas.openxmlformats.org/officeDocument/2006/relationships/image" Target="../media/image234.jpg"/><Relationship Id="rId4" Type="http://schemas.openxmlformats.org/officeDocument/2006/relationships/image" Target="../media/image228.jpg"/><Relationship Id="rId9" Type="http://schemas.openxmlformats.org/officeDocument/2006/relationships/image" Target="../media/image23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g"/><Relationship Id="rId2" Type="http://schemas.openxmlformats.org/officeDocument/2006/relationships/image" Target="../media/image23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0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jpg"/><Relationship Id="rId13" Type="http://schemas.openxmlformats.org/officeDocument/2006/relationships/image" Target="../media/image252.png"/><Relationship Id="rId18" Type="http://schemas.openxmlformats.org/officeDocument/2006/relationships/image" Target="../media/image257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17" Type="http://schemas.openxmlformats.org/officeDocument/2006/relationships/image" Target="../media/image256.png"/><Relationship Id="rId2" Type="http://schemas.openxmlformats.org/officeDocument/2006/relationships/image" Target="../media/image241.png"/><Relationship Id="rId16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5" Type="http://schemas.openxmlformats.org/officeDocument/2006/relationships/image" Target="../media/image244.png"/><Relationship Id="rId15" Type="http://schemas.openxmlformats.org/officeDocument/2006/relationships/image" Target="../media/image254.jpg"/><Relationship Id="rId10" Type="http://schemas.openxmlformats.org/officeDocument/2006/relationships/image" Target="../media/image249.jpg"/><Relationship Id="rId4" Type="http://schemas.openxmlformats.org/officeDocument/2006/relationships/image" Target="../media/image243.png"/><Relationship Id="rId9" Type="http://schemas.openxmlformats.org/officeDocument/2006/relationships/image" Target="../media/image248.jpg"/><Relationship Id="rId14" Type="http://schemas.openxmlformats.org/officeDocument/2006/relationships/image" Target="../media/image25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g"/><Relationship Id="rId2" Type="http://schemas.openxmlformats.org/officeDocument/2006/relationships/image" Target="../media/image25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2.jpg"/><Relationship Id="rId5" Type="http://schemas.openxmlformats.org/officeDocument/2006/relationships/image" Target="../media/image261.jpg"/><Relationship Id="rId4" Type="http://schemas.openxmlformats.org/officeDocument/2006/relationships/image" Target="../media/image260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6.jpg"/><Relationship Id="rId3" Type="http://schemas.openxmlformats.org/officeDocument/2006/relationships/image" Target="../media/image264.jpg"/><Relationship Id="rId7" Type="http://schemas.openxmlformats.org/officeDocument/2006/relationships/image" Target="../media/image40.jpg"/><Relationship Id="rId2" Type="http://schemas.openxmlformats.org/officeDocument/2006/relationships/image" Target="../media/image26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265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13" Type="http://schemas.openxmlformats.org/officeDocument/2006/relationships/image" Target="../media/image278.png"/><Relationship Id="rId3" Type="http://schemas.openxmlformats.org/officeDocument/2006/relationships/image" Target="../media/image268.png"/><Relationship Id="rId7" Type="http://schemas.openxmlformats.org/officeDocument/2006/relationships/image" Target="../media/image272.png"/><Relationship Id="rId12" Type="http://schemas.openxmlformats.org/officeDocument/2006/relationships/image" Target="../media/image277.png"/><Relationship Id="rId2" Type="http://schemas.openxmlformats.org/officeDocument/2006/relationships/image" Target="../media/image267.png"/><Relationship Id="rId16" Type="http://schemas.openxmlformats.org/officeDocument/2006/relationships/image" Target="../media/image9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1.png"/><Relationship Id="rId11" Type="http://schemas.openxmlformats.org/officeDocument/2006/relationships/image" Target="../media/image276.png"/><Relationship Id="rId5" Type="http://schemas.openxmlformats.org/officeDocument/2006/relationships/image" Target="../media/image270.png"/><Relationship Id="rId15" Type="http://schemas.openxmlformats.org/officeDocument/2006/relationships/image" Target="../media/image280.png"/><Relationship Id="rId10" Type="http://schemas.openxmlformats.org/officeDocument/2006/relationships/image" Target="../media/image275.png"/><Relationship Id="rId4" Type="http://schemas.openxmlformats.org/officeDocument/2006/relationships/image" Target="../media/image269.png"/><Relationship Id="rId9" Type="http://schemas.openxmlformats.org/officeDocument/2006/relationships/image" Target="../media/image274.png"/><Relationship Id="rId14" Type="http://schemas.openxmlformats.org/officeDocument/2006/relationships/image" Target="../media/image27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g"/><Relationship Id="rId2" Type="http://schemas.openxmlformats.org/officeDocument/2006/relationships/image" Target="../media/image28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jpg"/><Relationship Id="rId7" Type="http://schemas.openxmlformats.org/officeDocument/2006/relationships/image" Target="../media/image288.png"/><Relationship Id="rId2" Type="http://schemas.openxmlformats.org/officeDocument/2006/relationships/image" Target="../media/image28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7.png"/><Relationship Id="rId5" Type="http://schemas.openxmlformats.org/officeDocument/2006/relationships/image" Target="../media/image286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g"/><Relationship Id="rId7" Type="http://schemas.openxmlformats.org/officeDocument/2006/relationships/image" Target="../media/image294.jpg"/><Relationship Id="rId2" Type="http://schemas.openxmlformats.org/officeDocument/2006/relationships/image" Target="../media/image28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3.jpg"/><Relationship Id="rId5" Type="http://schemas.openxmlformats.org/officeDocument/2006/relationships/image" Target="../media/image292.jpg"/><Relationship Id="rId4" Type="http://schemas.openxmlformats.org/officeDocument/2006/relationships/image" Target="../media/image29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g"/><Relationship Id="rId2" Type="http://schemas.openxmlformats.org/officeDocument/2006/relationships/image" Target="../media/image28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6.png"/><Relationship Id="rId5" Type="http://schemas.openxmlformats.org/officeDocument/2006/relationships/image" Target="../media/image295.jpg"/><Relationship Id="rId4" Type="http://schemas.openxmlformats.org/officeDocument/2006/relationships/image" Target="../media/image291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png"/><Relationship Id="rId13" Type="http://schemas.openxmlformats.org/officeDocument/2006/relationships/image" Target="../media/image308.png"/><Relationship Id="rId18" Type="http://schemas.openxmlformats.org/officeDocument/2006/relationships/image" Target="../media/image312.png"/><Relationship Id="rId3" Type="http://schemas.openxmlformats.org/officeDocument/2006/relationships/image" Target="../media/image298.png"/><Relationship Id="rId7" Type="http://schemas.openxmlformats.org/officeDocument/2006/relationships/image" Target="../media/image302.png"/><Relationship Id="rId12" Type="http://schemas.openxmlformats.org/officeDocument/2006/relationships/image" Target="../media/image307.png"/><Relationship Id="rId17" Type="http://schemas.openxmlformats.org/officeDocument/2006/relationships/image" Target="../media/image311.png"/><Relationship Id="rId2" Type="http://schemas.openxmlformats.org/officeDocument/2006/relationships/image" Target="../media/image297.jpg"/><Relationship Id="rId16" Type="http://schemas.openxmlformats.org/officeDocument/2006/relationships/image" Target="../media/image2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11" Type="http://schemas.openxmlformats.org/officeDocument/2006/relationships/image" Target="../media/image306.png"/><Relationship Id="rId5" Type="http://schemas.openxmlformats.org/officeDocument/2006/relationships/image" Target="../media/image300.png"/><Relationship Id="rId15" Type="http://schemas.openxmlformats.org/officeDocument/2006/relationships/image" Target="../media/image310.png"/><Relationship Id="rId10" Type="http://schemas.openxmlformats.org/officeDocument/2006/relationships/image" Target="../media/image305.png"/><Relationship Id="rId19" Type="http://schemas.openxmlformats.org/officeDocument/2006/relationships/image" Target="../media/image183.jpg"/><Relationship Id="rId4" Type="http://schemas.openxmlformats.org/officeDocument/2006/relationships/image" Target="../media/image299.png"/><Relationship Id="rId9" Type="http://schemas.openxmlformats.org/officeDocument/2006/relationships/image" Target="../media/image304.png"/><Relationship Id="rId14" Type="http://schemas.openxmlformats.org/officeDocument/2006/relationships/image" Target="../media/image30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jpg"/><Relationship Id="rId7" Type="http://schemas.openxmlformats.org/officeDocument/2006/relationships/image" Target="../media/image37.pn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7.jpg"/><Relationship Id="rId5" Type="http://schemas.openxmlformats.org/officeDocument/2006/relationships/image" Target="../media/image316.jpg"/><Relationship Id="rId4" Type="http://schemas.openxmlformats.org/officeDocument/2006/relationships/image" Target="../media/image315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13" Type="http://schemas.openxmlformats.org/officeDocument/2006/relationships/image" Target="../media/image326.png"/><Relationship Id="rId3" Type="http://schemas.openxmlformats.org/officeDocument/2006/relationships/image" Target="../media/image245.png"/><Relationship Id="rId7" Type="http://schemas.openxmlformats.org/officeDocument/2006/relationships/image" Target="../media/image322.png"/><Relationship Id="rId12" Type="http://schemas.openxmlformats.org/officeDocument/2006/relationships/image" Target="../media/image224.png"/><Relationship Id="rId17" Type="http://schemas.openxmlformats.org/officeDocument/2006/relationships/image" Target="../media/image329.jpg"/><Relationship Id="rId2" Type="http://schemas.openxmlformats.org/officeDocument/2006/relationships/image" Target="../media/image318.png"/><Relationship Id="rId16" Type="http://schemas.openxmlformats.org/officeDocument/2006/relationships/image" Target="../media/image3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1.png"/><Relationship Id="rId11" Type="http://schemas.openxmlformats.org/officeDocument/2006/relationships/image" Target="../media/image325.jpg"/><Relationship Id="rId5" Type="http://schemas.openxmlformats.org/officeDocument/2006/relationships/image" Target="../media/image320.png"/><Relationship Id="rId15" Type="http://schemas.openxmlformats.org/officeDocument/2006/relationships/image" Target="../media/image327.jpg"/><Relationship Id="rId10" Type="http://schemas.openxmlformats.org/officeDocument/2006/relationships/image" Target="../media/image324.jpg"/><Relationship Id="rId4" Type="http://schemas.openxmlformats.org/officeDocument/2006/relationships/image" Target="../media/image319.png"/><Relationship Id="rId9" Type="http://schemas.openxmlformats.org/officeDocument/2006/relationships/image" Target="../media/image323.jpg"/><Relationship Id="rId14" Type="http://schemas.openxmlformats.org/officeDocument/2006/relationships/image" Target="../media/image18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g"/><Relationship Id="rId2" Type="http://schemas.openxmlformats.org/officeDocument/2006/relationships/image" Target="../media/image25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2.jpg"/><Relationship Id="rId5" Type="http://schemas.openxmlformats.org/officeDocument/2006/relationships/image" Target="../media/image331.png"/><Relationship Id="rId4" Type="http://schemas.openxmlformats.org/officeDocument/2006/relationships/image" Target="../media/image33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jpg"/><Relationship Id="rId2" Type="http://schemas.openxmlformats.org/officeDocument/2006/relationships/image" Target="../media/image33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g"/><Relationship Id="rId4" Type="http://schemas.openxmlformats.org/officeDocument/2006/relationships/image" Target="../media/image335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13" Type="http://schemas.openxmlformats.org/officeDocument/2006/relationships/image" Target="../media/image344.png"/><Relationship Id="rId3" Type="http://schemas.openxmlformats.org/officeDocument/2006/relationships/image" Target="../media/image337.png"/><Relationship Id="rId7" Type="http://schemas.openxmlformats.org/officeDocument/2006/relationships/image" Target="../media/image213.png"/><Relationship Id="rId12" Type="http://schemas.openxmlformats.org/officeDocument/2006/relationships/image" Target="../media/image343.jpg"/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11" Type="http://schemas.openxmlformats.org/officeDocument/2006/relationships/image" Target="../media/image342.jpg"/><Relationship Id="rId5" Type="http://schemas.openxmlformats.org/officeDocument/2006/relationships/image" Target="../media/image339.png"/><Relationship Id="rId15" Type="http://schemas.openxmlformats.org/officeDocument/2006/relationships/image" Target="../media/image346.jpg"/><Relationship Id="rId10" Type="http://schemas.openxmlformats.org/officeDocument/2006/relationships/image" Target="../media/image341.jpg"/><Relationship Id="rId4" Type="http://schemas.openxmlformats.org/officeDocument/2006/relationships/image" Target="../media/image338.png"/><Relationship Id="rId9" Type="http://schemas.openxmlformats.org/officeDocument/2006/relationships/image" Target="../media/image322.png"/><Relationship Id="rId14" Type="http://schemas.openxmlformats.org/officeDocument/2006/relationships/image" Target="../media/image34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3.jpg"/><Relationship Id="rId3" Type="http://schemas.openxmlformats.org/officeDocument/2006/relationships/image" Target="../media/image348.png"/><Relationship Id="rId7" Type="http://schemas.openxmlformats.org/officeDocument/2006/relationships/image" Target="../media/image352.jpg"/><Relationship Id="rId2" Type="http://schemas.openxmlformats.org/officeDocument/2006/relationships/image" Target="../media/image34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1.jpg"/><Relationship Id="rId5" Type="http://schemas.openxmlformats.org/officeDocument/2006/relationships/image" Target="../media/image350.png"/><Relationship Id="rId4" Type="http://schemas.openxmlformats.org/officeDocument/2006/relationships/image" Target="../media/image3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jpg"/><Relationship Id="rId7" Type="http://schemas.openxmlformats.org/officeDocument/2006/relationships/image" Target="../media/image358.jpg"/><Relationship Id="rId2" Type="http://schemas.openxmlformats.org/officeDocument/2006/relationships/image" Target="../media/image3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7.jpg"/><Relationship Id="rId5" Type="http://schemas.openxmlformats.org/officeDocument/2006/relationships/image" Target="../media/image357.jpg"/><Relationship Id="rId4" Type="http://schemas.openxmlformats.org/officeDocument/2006/relationships/image" Target="../media/image356.jp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2.jpg"/><Relationship Id="rId3" Type="http://schemas.openxmlformats.org/officeDocument/2006/relationships/image" Target="../media/image355.jpg"/><Relationship Id="rId7" Type="http://schemas.openxmlformats.org/officeDocument/2006/relationships/image" Target="../media/image361.jpg"/><Relationship Id="rId2" Type="http://schemas.openxmlformats.org/officeDocument/2006/relationships/image" Target="../media/image3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jpg"/><Relationship Id="rId5" Type="http://schemas.openxmlformats.org/officeDocument/2006/relationships/image" Target="../media/image359.jpg"/><Relationship Id="rId4" Type="http://schemas.openxmlformats.org/officeDocument/2006/relationships/image" Target="../media/image356.jp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9.png"/><Relationship Id="rId13" Type="http://schemas.openxmlformats.org/officeDocument/2006/relationships/image" Target="../media/image340.png"/><Relationship Id="rId18" Type="http://schemas.openxmlformats.org/officeDocument/2006/relationships/image" Target="../media/image342.jpg"/><Relationship Id="rId3" Type="http://schemas.openxmlformats.org/officeDocument/2006/relationships/image" Target="../media/image364.png"/><Relationship Id="rId21" Type="http://schemas.openxmlformats.org/officeDocument/2006/relationships/image" Target="../media/image345.png"/><Relationship Id="rId7" Type="http://schemas.openxmlformats.org/officeDocument/2006/relationships/image" Target="../media/image368.png"/><Relationship Id="rId12" Type="http://schemas.openxmlformats.org/officeDocument/2006/relationships/image" Target="../media/image372.png"/><Relationship Id="rId17" Type="http://schemas.openxmlformats.org/officeDocument/2006/relationships/image" Target="../media/image341.jpg"/><Relationship Id="rId2" Type="http://schemas.openxmlformats.org/officeDocument/2006/relationships/image" Target="../media/image363.jpg"/><Relationship Id="rId16" Type="http://schemas.openxmlformats.org/officeDocument/2006/relationships/image" Target="../media/image322.png"/><Relationship Id="rId20" Type="http://schemas.openxmlformats.org/officeDocument/2006/relationships/image" Target="../media/image3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7.png"/><Relationship Id="rId11" Type="http://schemas.openxmlformats.org/officeDocument/2006/relationships/image" Target="../media/image338.png"/><Relationship Id="rId5" Type="http://schemas.openxmlformats.org/officeDocument/2006/relationships/image" Target="../media/image366.png"/><Relationship Id="rId15" Type="http://schemas.openxmlformats.org/officeDocument/2006/relationships/image" Target="../media/image246.png"/><Relationship Id="rId10" Type="http://schemas.openxmlformats.org/officeDocument/2006/relationships/image" Target="../media/image371.png"/><Relationship Id="rId19" Type="http://schemas.openxmlformats.org/officeDocument/2006/relationships/image" Target="../media/image343.jpg"/><Relationship Id="rId4" Type="http://schemas.openxmlformats.org/officeDocument/2006/relationships/image" Target="../media/image365.png"/><Relationship Id="rId9" Type="http://schemas.openxmlformats.org/officeDocument/2006/relationships/image" Target="../media/image370.png"/><Relationship Id="rId14" Type="http://schemas.openxmlformats.org/officeDocument/2006/relationships/image" Target="../media/image213.png"/><Relationship Id="rId22" Type="http://schemas.openxmlformats.org/officeDocument/2006/relationships/image" Target="../media/image346.jp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8.png"/><Relationship Id="rId3" Type="http://schemas.openxmlformats.org/officeDocument/2006/relationships/image" Target="../media/image374.png"/><Relationship Id="rId7" Type="http://schemas.openxmlformats.org/officeDocument/2006/relationships/image" Target="../media/image245.png"/><Relationship Id="rId2" Type="http://schemas.openxmlformats.org/officeDocument/2006/relationships/image" Target="../media/image37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7.png"/><Relationship Id="rId5" Type="http://schemas.openxmlformats.org/officeDocument/2006/relationships/image" Target="../media/image376.png"/><Relationship Id="rId10" Type="http://schemas.openxmlformats.org/officeDocument/2006/relationships/image" Target="../media/image183.jpg"/><Relationship Id="rId4" Type="http://schemas.openxmlformats.org/officeDocument/2006/relationships/image" Target="../media/image375.png"/><Relationship Id="rId9" Type="http://schemas.openxmlformats.org/officeDocument/2006/relationships/image" Target="../media/image37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jpg"/><Relationship Id="rId3" Type="http://schemas.openxmlformats.org/officeDocument/2006/relationships/image" Target="../media/image322.png"/><Relationship Id="rId7" Type="http://schemas.openxmlformats.org/officeDocument/2006/relationships/image" Target="../media/image380.jp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3.jpg"/><Relationship Id="rId5" Type="http://schemas.openxmlformats.org/officeDocument/2006/relationships/image" Target="../media/image342.jpg"/><Relationship Id="rId4" Type="http://schemas.openxmlformats.org/officeDocument/2006/relationships/image" Target="../media/image341.jp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83.png"/><Relationship Id="rId7" Type="http://schemas.openxmlformats.org/officeDocument/2006/relationships/image" Target="../media/image387.jpg"/><Relationship Id="rId2" Type="http://schemas.openxmlformats.org/officeDocument/2006/relationships/image" Target="../media/image38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6.jpg"/><Relationship Id="rId5" Type="http://schemas.openxmlformats.org/officeDocument/2006/relationships/image" Target="../media/image385.png"/><Relationship Id="rId4" Type="http://schemas.openxmlformats.org/officeDocument/2006/relationships/image" Target="../media/image38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jpg"/><Relationship Id="rId2" Type="http://schemas.openxmlformats.org/officeDocument/2006/relationships/image" Target="../media/image382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13" Type="http://schemas.openxmlformats.org/officeDocument/2006/relationships/image" Target="../media/image395.png"/><Relationship Id="rId3" Type="http://schemas.openxmlformats.org/officeDocument/2006/relationships/image" Target="../media/image322.png"/><Relationship Id="rId7" Type="http://schemas.openxmlformats.org/officeDocument/2006/relationships/image" Target="../media/image389.jpg"/><Relationship Id="rId12" Type="http://schemas.openxmlformats.org/officeDocument/2006/relationships/image" Target="../media/image394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3.jpg"/><Relationship Id="rId11" Type="http://schemas.openxmlformats.org/officeDocument/2006/relationships/image" Target="../media/image393.png"/><Relationship Id="rId5" Type="http://schemas.openxmlformats.org/officeDocument/2006/relationships/image" Target="../media/image342.jpg"/><Relationship Id="rId10" Type="http://schemas.openxmlformats.org/officeDocument/2006/relationships/image" Target="../media/image392.png"/><Relationship Id="rId4" Type="http://schemas.openxmlformats.org/officeDocument/2006/relationships/image" Target="../media/image341.jpg"/><Relationship Id="rId9" Type="http://schemas.openxmlformats.org/officeDocument/2006/relationships/image" Target="../media/image39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6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94000" y="0"/>
            <a:ext cx="5166360" cy="5328285"/>
          </a:xfrm>
          <a:custGeom>
            <a:avLst/>
            <a:gdLst/>
            <a:ahLst/>
            <a:cxnLst/>
            <a:rect l="l" t="t" r="r" b="b"/>
            <a:pathLst>
              <a:path w="5166359" h="5328285">
                <a:moveTo>
                  <a:pt x="0" y="5328005"/>
                </a:moveTo>
                <a:lnTo>
                  <a:pt x="5165991" y="5328005"/>
                </a:lnTo>
                <a:lnTo>
                  <a:pt x="5165991" y="0"/>
                </a:lnTo>
                <a:lnTo>
                  <a:pt x="0" y="0"/>
                </a:lnTo>
                <a:lnTo>
                  <a:pt x="0" y="5328005"/>
                </a:lnTo>
                <a:close/>
              </a:path>
            </a:pathLst>
          </a:custGeom>
          <a:solidFill>
            <a:srgbClr val="2B2E7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110105" cy="5328285"/>
            <a:chOff x="0" y="0"/>
            <a:chExt cx="2110105" cy="53282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972945" cy="5328285"/>
            </a:xfrm>
            <a:custGeom>
              <a:avLst/>
              <a:gdLst/>
              <a:ahLst/>
              <a:cxnLst/>
              <a:rect l="l" t="t" r="r" b="b"/>
              <a:pathLst>
                <a:path w="1972945" h="5328285">
                  <a:moveTo>
                    <a:pt x="0" y="5328005"/>
                  </a:moveTo>
                  <a:lnTo>
                    <a:pt x="1972500" y="5328005"/>
                  </a:lnTo>
                  <a:lnTo>
                    <a:pt x="1972500" y="0"/>
                  </a:lnTo>
                  <a:lnTo>
                    <a:pt x="0" y="0"/>
                  </a:lnTo>
                  <a:lnTo>
                    <a:pt x="0" y="5328005"/>
                  </a:lnTo>
                  <a:close/>
                </a:path>
              </a:pathLst>
            </a:custGeom>
            <a:solidFill>
              <a:srgbClr val="F26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72500" y="0"/>
              <a:ext cx="137160" cy="5328285"/>
            </a:xfrm>
            <a:custGeom>
              <a:avLst/>
              <a:gdLst/>
              <a:ahLst/>
              <a:cxnLst/>
              <a:rect l="l" t="t" r="r" b="b"/>
              <a:pathLst>
                <a:path w="137160" h="5328285">
                  <a:moveTo>
                    <a:pt x="0" y="5328005"/>
                  </a:moveTo>
                  <a:lnTo>
                    <a:pt x="137096" y="5328005"/>
                  </a:lnTo>
                  <a:lnTo>
                    <a:pt x="137096" y="0"/>
                  </a:lnTo>
                  <a:lnTo>
                    <a:pt x="0" y="0"/>
                  </a:lnTo>
                  <a:lnTo>
                    <a:pt x="0" y="5328005"/>
                  </a:lnTo>
                  <a:close/>
                </a:path>
              </a:pathLst>
            </a:custGeom>
            <a:solidFill>
              <a:srgbClr val="EF7D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75500" y="0"/>
            <a:ext cx="2847975" cy="5328285"/>
            <a:chOff x="775500" y="0"/>
            <a:chExt cx="2847975" cy="5328285"/>
          </a:xfrm>
        </p:grpSpPr>
        <p:sp>
          <p:nvSpPr>
            <p:cNvPr id="7" name="object 7"/>
            <p:cNvSpPr/>
            <p:nvPr/>
          </p:nvSpPr>
          <p:spPr>
            <a:xfrm>
              <a:off x="2263495" y="0"/>
              <a:ext cx="130810" cy="5328285"/>
            </a:xfrm>
            <a:custGeom>
              <a:avLst/>
              <a:gdLst/>
              <a:ahLst/>
              <a:cxnLst/>
              <a:rect l="l" t="t" r="r" b="b"/>
              <a:pathLst>
                <a:path w="130810" h="5328285">
                  <a:moveTo>
                    <a:pt x="0" y="5328005"/>
                  </a:moveTo>
                  <a:lnTo>
                    <a:pt x="130505" y="5328005"/>
                  </a:lnTo>
                  <a:lnTo>
                    <a:pt x="130505" y="0"/>
                  </a:lnTo>
                  <a:lnTo>
                    <a:pt x="0" y="0"/>
                  </a:lnTo>
                  <a:lnTo>
                    <a:pt x="0" y="5328005"/>
                  </a:lnTo>
                  <a:close/>
                </a:path>
              </a:pathLst>
            </a:custGeom>
            <a:solidFill>
              <a:srgbClr val="EF7D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09596" y="0"/>
              <a:ext cx="154305" cy="5328285"/>
            </a:xfrm>
            <a:custGeom>
              <a:avLst/>
              <a:gdLst/>
              <a:ahLst/>
              <a:cxnLst/>
              <a:rect l="l" t="t" r="r" b="b"/>
              <a:pathLst>
                <a:path w="154305" h="5328285">
                  <a:moveTo>
                    <a:pt x="153898" y="0"/>
                  </a:moveTo>
                  <a:lnTo>
                    <a:pt x="0" y="0"/>
                  </a:lnTo>
                  <a:lnTo>
                    <a:pt x="0" y="5328005"/>
                  </a:lnTo>
                  <a:lnTo>
                    <a:pt x="153898" y="5328005"/>
                  </a:lnTo>
                  <a:lnTo>
                    <a:pt x="153898" y="0"/>
                  </a:lnTo>
                  <a:close/>
                </a:path>
              </a:pathLst>
            </a:custGeom>
            <a:solidFill>
              <a:srgbClr val="0067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5500" y="10401"/>
              <a:ext cx="2847657" cy="201330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856049" y="1853725"/>
            <a:ext cx="4057015" cy="2120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114" dirty="0">
                <a:solidFill>
                  <a:srgbClr val="FFFFFF"/>
                </a:solidFill>
                <a:latin typeface="Arial"/>
                <a:cs typeface="Arial"/>
              </a:rPr>
              <a:t>ОКАЗАНИЕ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3200" b="1" spc="30" dirty="0">
                <a:solidFill>
                  <a:srgbClr val="FFFFFF"/>
                </a:solidFill>
                <a:latin typeface="Arial"/>
                <a:cs typeface="Arial"/>
              </a:rPr>
              <a:t>ПЕРВОЙ</a:t>
            </a:r>
            <a:r>
              <a:rPr sz="32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235" dirty="0">
                <a:solidFill>
                  <a:srgbClr val="FFFFFF"/>
                </a:solidFill>
                <a:latin typeface="Arial"/>
                <a:cs typeface="Arial"/>
              </a:rPr>
              <a:t>ПОМОЩИ </a:t>
            </a:r>
            <a:r>
              <a:rPr sz="3200" b="1" spc="-8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85" dirty="0">
                <a:solidFill>
                  <a:srgbClr val="FFFFFF"/>
                </a:solidFill>
                <a:latin typeface="Arial"/>
                <a:cs typeface="Arial"/>
              </a:rPr>
              <a:t>ПОСТРАДАВШИМ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30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ПАМЯТКА</a:t>
            </a:r>
            <a:endParaRPr sz="3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56049" y="530483"/>
            <a:ext cx="2213610" cy="969010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2800" b="1" spc="-40" dirty="0">
                <a:solidFill>
                  <a:srgbClr val="FFFFFF"/>
                </a:solidFill>
                <a:latin typeface="Arial"/>
                <a:cs typeface="Arial"/>
              </a:rPr>
              <a:t>МЧС</a:t>
            </a:r>
            <a:r>
              <a:rPr sz="2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России</a:t>
            </a:r>
            <a:endParaRPr sz="2800">
              <a:latin typeface="Arial"/>
              <a:cs typeface="Arial"/>
            </a:endParaRPr>
          </a:p>
          <a:p>
            <a:pPr marL="12700" marR="28575">
              <a:lnSpc>
                <a:spcPct val="100000"/>
              </a:lnSpc>
              <a:spcBef>
                <a:spcPts val="260"/>
              </a:spcBef>
            </a:pPr>
            <a:r>
              <a:rPr sz="8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Министерство Российской </a:t>
            </a:r>
            <a:r>
              <a:rPr sz="8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Федерации </a:t>
            </a:r>
            <a:r>
              <a:rPr sz="8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по </a:t>
            </a:r>
            <a:r>
              <a:rPr sz="8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делам </a:t>
            </a:r>
            <a:r>
              <a:rPr sz="8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гражданской</a:t>
            </a:r>
            <a:r>
              <a:rPr sz="8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60" dirty="0">
                <a:solidFill>
                  <a:srgbClr val="FFFFFF"/>
                </a:solidFill>
                <a:latin typeface="Lucida Sans Unicode"/>
                <a:cs typeface="Lucida Sans Unicode"/>
              </a:rPr>
              <a:t>обороны,</a:t>
            </a:r>
            <a:r>
              <a:rPr sz="8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чрезвычайным</a:t>
            </a:r>
            <a:r>
              <a:rPr sz="8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ситуациям  </a:t>
            </a:r>
            <a:r>
              <a:rPr sz="8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sz="8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ликвидации</a:t>
            </a:r>
            <a:r>
              <a:rPr sz="8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последствий</a:t>
            </a:r>
            <a:r>
              <a:rPr sz="8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85" dirty="0">
                <a:solidFill>
                  <a:srgbClr val="FFFFFF"/>
                </a:solidFill>
                <a:latin typeface="Lucida Sans Unicode"/>
                <a:cs typeface="Lucida Sans Unicode"/>
              </a:rPr>
              <a:t>стихийных</a:t>
            </a:r>
            <a:r>
              <a:rPr sz="8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75" dirty="0">
                <a:solidFill>
                  <a:srgbClr val="FFFFFF"/>
                </a:solidFill>
                <a:latin typeface="Lucida Sans Unicode"/>
                <a:cs typeface="Lucida Sans Unicode"/>
              </a:rPr>
              <a:t>бедствий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654" y="990600"/>
            <a:ext cx="52031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Памятка</a:t>
            </a:r>
            <a:r>
              <a:rPr spc="-85" dirty="0"/>
              <a:t> </a:t>
            </a:r>
            <a:r>
              <a:rPr spc="50" dirty="0"/>
              <a:t>предназначена</a:t>
            </a:r>
            <a:r>
              <a:rPr spc="-85" dirty="0"/>
              <a:t> </a:t>
            </a:r>
            <a:r>
              <a:rPr spc="-20" dirty="0"/>
              <a:t>для</a:t>
            </a:r>
            <a:r>
              <a:rPr spc="-80" dirty="0"/>
              <a:t> </a:t>
            </a:r>
            <a:r>
              <a:rPr spc="55" dirty="0"/>
              <a:t>широкого</a:t>
            </a:r>
            <a:r>
              <a:rPr spc="-85" dirty="0"/>
              <a:t> </a:t>
            </a:r>
            <a:r>
              <a:rPr spc="75" dirty="0"/>
              <a:t>круга</a:t>
            </a:r>
            <a:r>
              <a:rPr spc="-85" dirty="0"/>
              <a:t> </a:t>
            </a:r>
            <a:r>
              <a:rPr spc="30" dirty="0"/>
              <a:t>лиц.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9245" y="1828800"/>
            <a:ext cx="6938009" cy="204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spc="-65" dirty="0">
                <a:solidFill>
                  <a:srgbClr val="F26622"/>
                </a:solidFill>
                <a:latin typeface="Arial"/>
                <a:cs typeface="Arial"/>
              </a:rPr>
              <a:t>В</a:t>
            </a:r>
            <a:r>
              <a:rPr sz="1400" b="1" spc="-6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F26622"/>
                </a:solidFill>
                <a:latin typeface="Arial"/>
                <a:cs typeface="Arial"/>
              </a:rPr>
              <a:t>памятке </a:t>
            </a:r>
            <a:r>
              <a:rPr sz="1400" b="1" spc="65" dirty="0">
                <a:solidFill>
                  <a:srgbClr val="F26622"/>
                </a:solidFill>
                <a:latin typeface="Arial"/>
                <a:cs typeface="Arial"/>
              </a:rPr>
              <a:t>на </a:t>
            </a:r>
            <a:r>
              <a:rPr sz="1400" b="1" spc="5" dirty="0">
                <a:solidFill>
                  <a:srgbClr val="F26622"/>
                </a:solidFill>
                <a:latin typeface="Arial"/>
                <a:cs typeface="Arial"/>
              </a:rPr>
              <a:t>основании </a:t>
            </a:r>
            <a:r>
              <a:rPr sz="1400" b="1" spc="-10" dirty="0">
                <a:solidFill>
                  <a:srgbClr val="F26622"/>
                </a:solidFill>
                <a:latin typeface="Arial"/>
                <a:cs typeface="Arial"/>
              </a:rPr>
              <a:t>отечественного </a:t>
            </a:r>
            <a:r>
              <a:rPr sz="1400" b="1" spc="20" dirty="0">
                <a:solidFill>
                  <a:srgbClr val="F26622"/>
                </a:solidFill>
                <a:latin typeface="Arial"/>
                <a:cs typeface="Arial"/>
              </a:rPr>
              <a:t>и </a:t>
            </a:r>
            <a:r>
              <a:rPr sz="1400" b="1" spc="50" dirty="0">
                <a:solidFill>
                  <a:srgbClr val="F26622"/>
                </a:solidFill>
                <a:latin typeface="Arial"/>
                <a:cs typeface="Arial"/>
              </a:rPr>
              <a:t>зарубежного </a:t>
            </a:r>
            <a:r>
              <a:rPr sz="1400" b="1" dirty="0">
                <a:solidFill>
                  <a:srgbClr val="F26622"/>
                </a:solidFill>
                <a:latin typeface="Arial"/>
                <a:cs typeface="Arial"/>
              </a:rPr>
              <a:t>опыта </a:t>
            </a:r>
            <a:r>
              <a:rPr sz="1400" b="1" spc="25" dirty="0">
                <a:solidFill>
                  <a:srgbClr val="F26622"/>
                </a:solidFill>
                <a:latin typeface="Arial"/>
                <a:cs typeface="Arial"/>
              </a:rPr>
              <a:t>изложены </a:t>
            </a:r>
            <a:r>
              <a:rPr sz="1400" b="1" spc="3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26622"/>
                </a:solidFill>
                <a:latin typeface="Arial"/>
                <a:cs typeface="Arial"/>
              </a:rPr>
              <a:t>современные </a:t>
            </a:r>
            <a:r>
              <a:rPr sz="1400" b="1" spc="45" dirty="0">
                <a:solidFill>
                  <a:srgbClr val="F26622"/>
                </a:solidFill>
                <a:latin typeface="Arial"/>
                <a:cs typeface="Arial"/>
              </a:rPr>
              <a:t>рекомендации </a:t>
            </a:r>
            <a:r>
              <a:rPr sz="1400" b="1" spc="25" dirty="0">
                <a:solidFill>
                  <a:srgbClr val="F26622"/>
                </a:solidFill>
                <a:latin typeface="Arial"/>
                <a:cs typeface="Arial"/>
              </a:rPr>
              <a:t>по </a:t>
            </a:r>
            <a:r>
              <a:rPr sz="1400" b="1" spc="60" dirty="0">
                <a:solidFill>
                  <a:srgbClr val="F26622"/>
                </a:solidFill>
                <a:latin typeface="Arial"/>
                <a:cs typeface="Arial"/>
              </a:rPr>
              <a:t>оказанию </a:t>
            </a:r>
            <a:r>
              <a:rPr sz="1400" b="1" spc="10" dirty="0">
                <a:solidFill>
                  <a:srgbClr val="F26622"/>
                </a:solidFill>
                <a:latin typeface="Arial"/>
                <a:cs typeface="Arial"/>
              </a:rPr>
              <a:t>первой </a:t>
            </a:r>
            <a:r>
              <a:rPr sz="1400" b="1" spc="45" dirty="0">
                <a:solidFill>
                  <a:srgbClr val="F26622"/>
                </a:solidFill>
                <a:latin typeface="Arial"/>
                <a:cs typeface="Arial"/>
              </a:rPr>
              <a:t>помощи </a:t>
            </a:r>
            <a:r>
              <a:rPr sz="1400" b="1" spc="15" dirty="0">
                <a:solidFill>
                  <a:srgbClr val="F26622"/>
                </a:solidFill>
                <a:latin typeface="Arial"/>
                <a:cs typeface="Arial"/>
              </a:rPr>
              <a:t>пострадавшим </a:t>
            </a:r>
            <a:r>
              <a:rPr sz="1400" b="1" spc="2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F26622"/>
                </a:solidFill>
                <a:latin typeface="Arial"/>
                <a:cs typeface="Arial"/>
              </a:rPr>
              <a:t>при</a:t>
            </a:r>
            <a:r>
              <a:rPr sz="1400" b="1" spc="3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F26622"/>
                </a:solidFill>
                <a:latin typeface="Arial"/>
                <a:cs typeface="Arial"/>
              </a:rPr>
              <a:t>несчастных</a:t>
            </a:r>
            <a:r>
              <a:rPr sz="1400" b="1" spc="-1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F26622"/>
                </a:solidFill>
                <a:latin typeface="Arial"/>
                <a:cs typeface="Arial"/>
              </a:rPr>
              <a:t>случаях,</a:t>
            </a:r>
            <a:r>
              <a:rPr sz="1400" b="1" spc="1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F26622"/>
                </a:solidFill>
                <a:latin typeface="Arial"/>
                <a:cs typeface="Arial"/>
              </a:rPr>
              <a:t>травмах,</a:t>
            </a:r>
            <a:r>
              <a:rPr sz="1400" b="1" spc="3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F26622"/>
                </a:solidFill>
                <a:latin typeface="Arial"/>
                <a:cs typeface="Arial"/>
              </a:rPr>
              <a:t>отравлениях</a:t>
            </a:r>
            <a:r>
              <a:rPr sz="1400" b="1" spc="1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F26622"/>
                </a:solidFill>
                <a:latin typeface="Arial"/>
                <a:cs typeface="Arial"/>
              </a:rPr>
              <a:t>и</a:t>
            </a:r>
            <a:r>
              <a:rPr sz="1400" b="1" spc="2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F26622"/>
                </a:solidFill>
                <a:latin typeface="Arial"/>
                <a:cs typeface="Arial"/>
              </a:rPr>
              <a:t>других</a:t>
            </a:r>
            <a:r>
              <a:rPr sz="1400" b="1" spc="3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F26622"/>
                </a:solidFill>
                <a:latin typeface="Arial"/>
                <a:cs typeface="Arial"/>
              </a:rPr>
              <a:t>состояниях,</a:t>
            </a:r>
            <a:r>
              <a:rPr sz="1400" b="1" spc="-1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F26622"/>
                </a:solidFill>
                <a:latin typeface="Arial"/>
                <a:cs typeface="Arial"/>
              </a:rPr>
              <a:t>и </a:t>
            </a:r>
            <a:r>
              <a:rPr sz="1400" b="1" spc="25" dirty="0">
                <a:solidFill>
                  <a:srgbClr val="F26622"/>
                </a:solidFill>
                <a:latin typeface="Arial"/>
                <a:cs typeface="Arial"/>
              </a:rPr>
              <a:t> заболеваниях, </a:t>
            </a:r>
            <a:r>
              <a:rPr sz="1400" b="1" spc="70" dirty="0">
                <a:solidFill>
                  <a:srgbClr val="F26622"/>
                </a:solidFill>
                <a:latin typeface="Arial"/>
                <a:cs typeface="Arial"/>
              </a:rPr>
              <a:t>угрожающих </a:t>
            </a: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жизни </a:t>
            </a:r>
            <a:r>
              <a:rPr sz="1400" b="1" spc="20" dirty="0">
                <a:solidFill>
                  <a:srgbClr val="F26622"/>
                </a:solidFill>
                <a:latin typeface="Arial"/>
                <a:cs typeface="Arial"/>
              </a:rPr>
              <a:t>и </a:t>
            </a:r>
            <a:r>
              <a:rPr sz="1400" b="1" spc="5" dirty="0">
                <a:solidFill>
                  <a:srgbClr val="F26622"/>
                </a:solidFill>
                <a:latin typeface="Arial"/>
                <a:cs typeface="Arial"/>
              </a:rPr>
              <a:t>здоровью. </a:t>
            </a:r>
            <a:r>
              <a:rPr sz="1400" b="1" spc="45" dirty="0">
                <a:solidFill>
                  <a:srgbClr val="F26622"/>
                </a:solidFill>
                <a:latin typeface="Arial"/>
                <a:cs typeface="Arial"/>
              </a:rPr>
              <a:t>Памятка </a:t>
            </a:r>
            <a:r>
              <a:rPr sz="1400" b="1" spc="40" dirty="0">
                <a:solidFill>
                  <a:srgbClr val="F26622"/>
                </a:solidFill>
                <a:latin typeface="Arial"/>
                <a:cs typeface="Arial"/>
              </a:rPr>
              <a:t>предназначена </a:t>
            </a:r>
            <a:r>
              <a:rPr sz="1400" b="1" spc="4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F26622"/>
                </a:solidFill>
                <a:latin typeface="Arial"/>
                <a:cs typeface="Arial"/>
              </a:rPr>
              <a:t>для</a:t>
            </a:r>
            <a:r>
              <a:rPr sz="1400" b="1" spc="-5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F26622"/>
                </a:solidFill>
                <a:latin typeface="Arial"/>
                <a:cs typeface="Arial"/>
              </a:rPr>
              <a:t>изучения</a:t>
            </a:r>
            <a:r>
              <a:rPr sz="1400" b="1" spc="-5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F26622"/>
                </a:solidFill>
                <a:latin typeface="Arial"/>
                <a:cs typeface="Arial"/>
              </a:rPr>
              <a:t>и</a:t>
            </a:r>
            <a:r>
              <a:rPr sz="1400" b="1" spc="-5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26622"/>
                </a:solidFill>
                <a:latin typeface="Arial"/>
                <a:cs typeface="Arial"/>
              </a:rPr>
              <a:t>повторения</a:t>
            </a:r>
            <a:r>
              <a:rPr sz="1400" b="1" spc="-5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F26622"/>
                </a:solidFill>
                <a:latin typeface="Arial"/>
                <a:cs typeface="Arial"/>
              </a:rPr>
              <a:t>теоретических</a:t>
            </a:r>
            <a:r>
              <a:rPr sz="1400" b="1" spc="-5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26622"/>
                </a:solidFill>
                <a:latin typeface="Arial"/>
                <a:cs typeface="Arial"/>
              </a:rPr>
              <a:t>основ</a:t>
            </a:r>
            <a:r>
              <a:rPr sz="1400" b="1" spc="-5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50" dirty="0">
                <a:solidFill>
                  <a:srgbClr val="F26622"/>
                </a:solidFill>
                <a:latin typeface="Arial"/>
                <a:cs typeface="Arial"/>
              </a:rPr>
              <a:t>оказания</a:t>
            </a:r>
            <a:r>
              <a:rPr sz="1400" b="1" spc="-5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F26622"/>
                </a:solidFill>
                <a:latin typeface="Arial"/>
                <a:cs typeface="Arial"/>
              </a:rPr>
              <a:t>первой</a:t>
            </a:r>
            <a:r>
              <a:rPr sz="1400" b="1" spc="-5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F26622"/>
                </a:solidFill>
                <a:latin typeface="Arial"/>
                <a:cs typeface="Arial"/>
              </a:rPr>
              <a:t>помощи</a:t>
            </a:r>
            <a:r>
              <a:rPr sz="1400" b="1" spc="-5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F26622"/>
                </a:solidFill>
                <a:latin typeface="Arial"/>
                <a:cs typeface="Arial"/>
              </a:rPr>
              <a:t>и </a:t>
            </a:r>
            <a:r>
              <a:rPr sz="1400" b="1" spc="-3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F26622"/>
                </a:solidFill>
                <a:latin typeface="Arial"/>
                <a:cs typeface="Arial"/>
              </a:rPr>
              <a:t>содержит</a:t>
            </a:r>
            <a:r>
              <a:rPr sz="1400" b="1" spc="-14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F26622"/>
                </a:solidFill>
                <a:latin typeface="Arial"/>
                <a:cs typeface="Arial"/>
              </a:rPr>
              <a:t>необходимую</a:t>
            </a:r>
            <a:r>
              <a:rPr sz="1400" b="1" spc="-14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F26622"/>
                </a:solidFill>
                <a:latin typeface="Arial"/>
                <a:cs typeface="Arial"/>
              </a:rPr>
              <a:t>информацию</a:t>
            </a:r>
            <a:r>
              <a:rPr sz="1400" b="1" spc="-14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F26622"/>
                </a:solidFill>
                <a:latin typeface="Arial"/>
                <a:cs typeface="Arial"/>
              </a:rPr>
              <a:t>о</a:t>
            </a:r>
            <a:r>
              <a:rPr sz="1400" b="1" spc="-14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F26622"/>
                </a:solidFill>
                <a:latin typeface="Arial"/>
                <a:cs typeface="Arial"/>
              </a:rPr>
              <a:t>том,</a:t>
            </a:r>
            <a:r>
              <a:rPr sz="1400" b="1" spc="-14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125" dirty="0">
                <a:solidFill>
                  <a:srgbClr val="F26622"/>
                </a:solidFill>
                <a:latin typeface="Arial"/>
                <a:cs typeface="Arial"/>
              </a:rPr>
              <a:t>как</a:t>
            </a:r>
            <a:r>
              <a:rPr sz="1400" b="1" spc="-14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F26622"/>
                </a:solidFill>
                <a:latin typeface="Arial"/>
                <a:cs typeface="Arial"/>
              </a:rPr>
              <a:t>действовать</a:t>
            </a:r>
            <a:r>
              <a:rPr sz="1400" b="1" spc="-14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F26622"/>
                </a:solidFill>
                <a:latin typeface="Arial"/>
                <a:cs typeface="Arial"/>
              </a:rPr>
              <a:t>при</a:t>
            </a:r>
            <a:r>
              <a:rPr sz="1400" b="1" spc="-14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26622"/>
                </a:solidFill>
                <a:latin typeface="Arial"/>
                <a:cs typeface="Arial"/>
              </a:rPr>
              <a:t>несчастном</a:t>
            </a: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400" b="1" spc="15" dirty="0">
                <a:solidFill>
                  <a:srgbClr val="F26622"/>
                </a:solidFill>
                <a:latin typeface="Arial"/>
                <a:cs typeface="Arial"/>
              </a:rPr>
              <a:t>случае.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 dirty="0">
              <a:latin typeface="Arial"/>
              <a:cs typeface="Arial"/>
            </a:endParaRPr>
          </a:p>
          <a:p>
            <a:pPr marL="3295015">
              <a:lnSpc>
                <a:spcPct val="100000"/>
              </a:lnSpc>
            </a:pPr>
            <a:r>
              <a:rPr sz="1600" b="1" spc="165" dirty="0">
                <a:solidFill>
                  <a:srgbClr val="F26622"/>
                </a:solidFill>
                <a:latin typeface="Arial"/>
                <a:cs typeface="Arial"/>
              </a:rPr>
              <a:t>©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26622"/>
                </a:solidFill>
                <a:latin typeface="Arial"/>
                <a:cs typeface="Arial"/>
              </a:rPr>
              <a:t>ФГБУ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26622"/>
                </a:solidFill>
                <a:latin typeface="Arial"/>
                <a:cs typeface="Arial"/>
              </a:rPr>
              <a:t>«ЦЭПП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-55" dirty="0">
                <a:solidFill>
                  <a:srgbClr val="F26622"/>
                </a:solidFill>
                <a:latin typeface="Arial"/>
                <a:cs typeface="Arial"/>
              </a:rPr>
              <a:t>МЧС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F26622"/>
                </a:solidFill>
                <a:latin typeface="Arial"/>
                <a:cs typeface="Arial"/>
              </a:rPr>
              <a:t>РОССИИ»,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60" dirty="0">
                <a:solidFill>
                  <a:srgbClr val="F26622"/>
                </a:solidFill>
                <a:latin typeface="Arial"/>
                <a:cs typeface="Arial"/>
              </a:rPr>
              <a:t>2024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72995" y="1524000"/>
            <a:ext cx="4210507" cy="1488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035" algn="ctr">
              <a:lnSpc>
                <a:spcPct val="100000"/>
              </a:lnSpc>
              <a:spcBef>
                <a:spcPts val="100"/>
              </a:spcBef>
            </a:pPr>
            <a:r>
              <a:rPr spc="114" dirty="0"/>
              <a:t>ОКАЗАНИЕ</a:t>
            </a:r>
          </a:p>
          <a:p>
            <a:pPr marL="165735" marR="5080" algn="ctr">
              <a:lnSpc>
                <a:spcPct val="100000"/>
              </a:lnSpc>
            </a:pPr>
            <a:r>
              <a:rPr spc="30" dirty="0"/>
              <a:t>ПЕРВОЙ</a:t>
            </a:r>
            <a:r>
              <a:rPr spc="-25" dirty="0"/>
              <a:t> </a:t>
            </a:r>
            <a:r>
              <a:rPr spc="235" dirty="0"/>
              <a:t>ПОМОЩИ </a:t>
            </a:r>
            <a:r>
              <a:rPr spc="-875" dirty="0"/>
              <a:t> </a:t>
            </a:r>
            <a:r>
              <a:rPr spc="85" dirty="0"/>
              <a:t>ПОСТРАДАВШИМ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98139" y="3810000"/>
            <a:ext cx="17602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ПАМЯТКА</a:t>
            </a:r>
            <a:endParaRPr sz="30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91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45" dirty="0">
                <a:solidFill>
                  <a:srgbClr val="231F20"/>
                </a:solidFill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5300" y="300720"/>
            <a:ext cx="6938009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31F20"/>
                </a:solidFill>
              </a:rPr>
              <a:t>Оказание </a:t>
            </a:r>
            <a:r>
              <a:rPr sz="1400" spc="10" dirty="0">
                <a:solidFill>
                  <a:srgbClr val="231F20"/>
                </a:solidFill>
              </a:rPr>
              <a:t>первой  </a:t>
            </a:r>
            <a:r>
              <a:rPr sz="1400" spc="45" dirty="0">
                <a:solidFill>
                  <a:srgbClr val="231F20"/>
                </a:solidFill>
              </a:rPr>
              <a:t>помощи </a:t>
            </a:r>
            <a:r>
              <a:rPr sz="1400" spc="-50" dirty="0">
                <a:solidFill>
                  <a:srgbClr val="231F20"/>
                </a:solidFill>
              </a:rPr>
              <a:t>является</a:t>
            </a:r>
            <a:r>
              <a:rPr sz="1400" spc="285" dirty="0">
                <a:solidFill>
                  <a:srgbClr val="231F20"/>
                </a:solidFill>
              </a:rPr>
              <a:t> </a:t>
            </a:r>
            <a:r>
              <a:rPr sz="1400" spc="35" dirty="0">
                <a:solidFill>
                  <a:srgbClr val="231F20"/>
                </a:solidFill>
              </a:rPr>
              <a:t>важным </a:t>
            </a:r>
            <a:r>
              <a:rPr sz="1400" spc="25" dirty="0">
                <a:solidFill>
                  <a:srgbClr val="231F20"/>
                </a:solidFill>
              </a:rPr>
              <a:t>фактором </a:t>
            </a:r>
            <a:r>
              <a:rPr sz="1400" spc="-80" dirty="0">
                <a:solidFill>
                  <a:srgbClr val="231F20"/>
                </a:solidFill>
              </a:rPr>
              <a:t>в</a:t>
            </a:r>
            <a:r>
              <a:rPr sz="1400" spc="229" dirty="0">
                <a:solidFill>
                  <a:srgbClr val="231F20"/>
                </a:solidFill>
              </a:rPr>
              <a:t> </a:t>
            </a:r>
            <a:r>
              <a:rPr sz="1400" spc="-5" dirty="0">
                <a:solidFill>
                  <a:srgbClr val="231F20"/>
                </a:solidFill>
              </a:rPr>
              <a:t>спасении</a:t>
            </a:r>
            <a:r>
              <a:rPr sz="1400" spc="380" dirty="0">
                <a:solidFill>
                  <a:srgbClr val="231F20"/>
                </a:solidFill>
              </a:rPr>
              <a:t> </a:t>
            </a:r>
            <a:r>
              <a:rPr sz="1400" spc="55" dirty="0">
                <a:solidFill>
                  <a:srgbClr val="231F20"/>
                </a:solidFill>
              </a:rPr>
              <a:t>жизни </a:t>
            </a:r>
            <a:r>
              <a:rPr sz="1400" spc="60" dirty="0">
                <a:solidFill>
                  <a:srgbClr val="231F20"/>
                </a:solidFill>
              </a:rPr>
              <a:t> </a:t>
            </a:r>
            <a:r>
              <a:rPr sz="1400" spc="20" dirty="0">
                <a:solidFill>
                  <a:srgbClr val="231F20"/>
                </a:solidFill>
              </a:rPr>
              <a:t>и </a:t>
            </a:r>
            <a:r>
              <a:rPr sz="1400" spc="-15" dirty="0">
                <a:solidFill>
                  <a:srgbClr val="231F20"/>
                </a:solidFill>
              </a:rPr>
              <a:t>здоровья</a:t>
            </a:r>
            <a:r>
              <a:rPr sz="1400" spc="-10" dirty="0">
                <a:solidFill>
                  <a:srgbClr val="231F20"/>
                </a:solidFill>
              </a:rPr>
              <a:t> </a:t>
            </a:r>
            <a:r>
              <a:rPr sz="1400" spc="20" dirty="0">
                <a:solidFill>
                  <a:srgbClr val="231F20"/>
                </a:solidFill>
              </a:rPr>
              <a:t>пострадавших, </a:t>
            </a:r>
            <a:r>
              <a:rPr sz="1400" spc="50" dirty="0">
                <a:solidFill>
                  <a:srgbClr val="231F20"/>
                </a:solidFill>
              </a:rPr>
              <a:t>т.к. </a:t>
            </a:r>
            <a:r>
              <a:rPr sz="1400" spc="-10" dirty="0">
                <a:solidFill>
                  <a:srgbClr val="231F20"/>
                </a:solidFill>
              </a:rPr>
              <a:t>позволяет</a:t>
            </a:r>
            <a:r>
              <a:rPr sz="1400" spc="-5" dirty="0">
                <a:solidFill>
                  <a:srgbClr val="231F20"/>
                </a:solidFill>
              </a:rPr>
              <a:t> </a:t>
            </a:r>
            <a:r>
              <a:rPr sz="1400" spc="-15" dirty="0">
                <a:solidFill>
                  <a:srgbClr val="231F20"/>
                </a:solidFill>
              </a:rPr>
              <a:t>устранить</a:t>
            </a:r>
            <a:r>
              <a:rPr sz="1400" spc="-10" dirty="0">
                <a:solidFill>
                  <a:srgbClr val="231F20"/>
                </a:solidFill>
              </a:rPr>
              <a:t> </a:t>
            </a:r>
            <a:r>
              <a:rPr sz="1400" spc="65" dirty="0">
                <a:solidFill>
                  <a:srgbClr val="231F20"/>
                </a:solidFill>
              </a:rPr>
              <a:t>угрожающие </a:t>
            </a:r>
            <a:r>
              <a:rPr sz="1400" spc="55" dirty="0">
                <a:solidFill>
                  <a:srgbClr val="231F20"/>
                </a:solidFill>
              </a:rPr>
              <a:t>жизни </a:t>
            </a:r>
            <a:r>
              <a:rPr sz="1400" spc="60" dirty="0">
                <a:solidFill>
                  <a:srgbClr val="231F20"/>
                </a:solidFill>
              </a:rPr>
              <a:t> </a:t>
            </a:r>
            <a:r>
              <a:rPr sz="1400" spc="45" dirty="0">
                <a:solidFill>
                  <a:srgbClr val="231F20"/>
                </a:solidFill>
              </a:rPr>
              <a:t>нарушения</a:t>
            </a:r>
            <a:r>
              <a:rPr sz="1400" spc="345" dirty="0">
                <a:solidFill>
                  <a:srgbClr val="231F20"/>
                </a:solidFill>
              </a:rPr>
              <a:t> </a:t>
            </a:r>
            <a:r>
              <a:rPr sz="1400" spc="-80" dirty="0">
                <a:solidFill>
                  <a:srgbClr val="231F20"/>
                </a:solidFill>
              </a:rPr>
              <a:t>в</a:t>
            </a:r>
            <a:r>
              <a:rPr sz="1400" spc="160" dirty="0">
                <a:solidFill>
                  <a:srgbClr val="231F20"/>
                </a:solidFill>
              </a:rPr>
              <a:t> </a:t>
            </a:r>
            <a:r>
              <a:rPr sz="1400" spc="35" dirty="0">
                <a:solidFill>
                  <a:srgbClr val="231F20"/>
                </a:solidFill>
              </a:rPr>
              <a:t>организме.</a:t>
            </a:r>
            <a:r>
              <a:rPr sz="1400" spc="355" dirty="0">
                <a:solidFill>
                  <a:srgbClr val="231F20"/>
                </a:solidFill>
              </a:rPr>
              <a:t> </a:t>
            </a:r>
            <a:r>
              <a:rPr sz="1400" spc="30" dirty="0">
                <a:solidFill>
                  <a:srgbClr val="231F20"/>
                </a:solidFill>
              </a:rPr>
              <a:t>Оказать</a:t>
            </a:r>
            <a:r>
              <a:rPr sz="1400" spc="360" dirty="0">
                <a:solidFill>
                  <a:srgbClr val="231F20"/>
                </a:solidFill>
              </a:rPr>
              <a:t> </a:t>
            </a:r>
            <a:r>
              <a:rPr sz="1400" spc="20" dirty="0">
                <a:solidFill>
                  <a:srgbClr val="231F20"/>
                </a:solidFill>
              </a:rPr>
              <a:t>первую</a:t>
            </a:r>
            <a:r>
              <a:rPr sz="1400" spc="370" dirty="0">
                <a:solidFill>
                  <a:srgbClr val="231F20"/>
                </a:solidFill>
              </a:rPr>
              <a:t> </a:t>
            </a:r>
            <a:r>
              <a:rPr sz="1400" spc="25" dirty="0">
                <a:solidFill>
                  <a:srgbClr val="231F20"/>
                </a:solidFill>
              </a:rPr>
              <a:t>помощь</a:t>
            </a:r>
            <a:r>
              <a:rPr sz="1400" spc="290" dirty="0">
                <a:solidFill>
                  <a:srgbClr val="231F20"/>
                </a:solidFill>
              </a:rPr>
              <a:t> </a:t>
            </a:r>
            <a:r>
              <a:rPr sz="1400" spc="5" dirty="0">
                <a:solidFill>
                  <a:srgbClr val="231F20"/>
                </a:solidFill>
              </a:rPr>
              <a:t>могут</a:t>
            </a:r>
            <a:r>
              <a:rPr sz="1400" spc="385" dirty="0">
                <a:solidFill>
                  <a:srgbClr val="231F20"/>
                </a:solidFill>
              </a:rPr>
              <a:t> </a:t>
            </a:r>
            <a:r>
              <a:rPr sz="1400" spc="-5" dirty="0">
                <a:solidFill>
                  <a:srgbClr val="231F20"/>
                </a:solidFill>
              </a:rPr>
              <a:t>очевидцы</a:t>
            </a:r>
            <a:endParaRPr sz="1400" dirty="0"/>
          </a:p>
        </p:txBody>
      </p:sp>
      <p:sp>
        <p:nvSpPr>
          <p:cNvPr id="4" name="object 4"/>
          <p:cNvSpPr txBox="1"/>
          <p:nvPr/>
        </p:nvSpPr>
        <p:spPr>
          <a:xfrm>
            <a:off x="275300" y="940801"/>
            <a:ext cx="6938009" cy="42293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solidFill>
                  <a:srgbClr val="231F20"/>
                </a:solidFill>
                <a:latin typeface="Arial"/>
                <a:cs typeface="Arial"/>
              </a:rPr>
              <a:t>происшествия </a:t>
            </a:r>
            <a:r>
              <a:rPr sz="1600" b="1" spc="20" dirty="0">
                <a:solidFill>
                  <a:srgbClr val="231F20"/>
                </a:solidFill>
                <a:latin typeface="Arial"/>
                <a:cs typeface="Arial"/>
              </a:rPr>
              <a:t>и </a:t>
            </a:r>
            <a:r>
              <a:rPr sz="1600" b="1" spc="15" dirty="0">
                <a:solidFill>
                  <a:srgbClr val="231F20"/>
                </a:solidFill>
                <a:latin typeface="Arial"/>
                <a:cs typeface="Arial"/>
              </a:rPr>
              <a:t>сотрудники </a:t>
            </a:r>
            <a:r>
              <a:rPr sz="1600" b="1" spc="-15" dirty="0">
                <a:solidFill>
                  <a:srgbClr val="231F20"/>
                </a:solidFill>
                <a:latin typeface="Arial"/>
                <a:cs typeface="Arial"/>
              </a:rPr>
              <a:t>спасательных </a:t>
            </a:r>
            <a:r>
              <a:rPr sz="1600" b="1" spc="35" dirty="0">
                <a:solidFill>
                  <a:srgbClr val="231F20"/>
                </a:solidFill>
                <a:latin typeface="Arial"/>
                <a:cs typeface="Arial"/>
              </a:rPr>
              <a:t>служб. </a:t>
            </a:r>
            <a:r>
              <a:rPr sz="1600" b="1" spc="-5" dirty="0">
                <a:solidFill>
                  <a:srgbClr val="231F20"/>
                </a:solidFill>
                <a:latin typeface="Arial"/>
                <a:cs typeface="Arial"/>
              </a:rPr>
              <a:t>Для </a:t>
            </a:r>
            <a:r>
              <a:rPr sz="1600" b="1" spc="-25" dirty="0">
                <a:solidFill>
                  <a:srgbClr val="231F20"/>
                </a:solidFill>
                <a:latin typeface="Arial"/>
                <a:cs typeface="Arial"/>
              </a:rPr>
              <a:t>этого</a:t>
            </a:r>
            <a:r>
              <a:rPr sz="16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231F20"/>
                </a:solidFill>
                <a:latin typeface="Arial"/>
                <a:cs typeface="Arial"/>
              </a:rPr>
              <a:t>они должны </a:t>
            </a:r>
            <a:r>
              <a:rPr sz="1600" b="1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231F20"/>
                </a:solidFill>
                <a:latin typeface="Arial"/>
                <a:cs typeface="Arial"/>
              </a:rPr>
              <a:t>быть</a:t>
            </a:r>
            <a:r>
              <a:rPr sz="16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231F20"/>
                </a:solidFill>
                <a:latin typeface="Arial"/>
                <a:cs typeface="Arial"/>
              </a:rPr>
              <a:t>обучены</a:t>
            </a:r>
            <a:r>
              <a:rPr sz="1600" b="1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600" b="1" spc="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231F20"/>
                </a:solidFill>
                <a:latin typeface="Arial"/>
                <a:cs typeface="Arial"/>
              </a:rPr>
              <a:t>оснащены</a:t>
            </a:r>
            <a:r>
              <a:rPr sz="1600" b="1" spc="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231F20"/>
                </a:solidFill>
                <a:latin typeface="Arial"/>
                <a:cs typeface="Arial"/>
              </a:rPr>
              <a:t>для</a:t>
            </a:r>
            <a:r>
              <a:rPr sz="1600" b="1" spc="3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оказания</a:t>
            </a:r>
            <a:r>
              <a:rPr sz="1600" b="1" spc="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231F20"/>
                </a:solidFill>
                <a:latin typeface="Arial"/>
                <a:cs typeface="Arial"/>
              </a:rPr>
              <a:t>первой</a:t>
            </a:r>
            <a:r>
              <a:rPr sz="1600" b="1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помощи.  </a:t>
            </a:r>
            <a:r>
              <a:rPr sz="1600" b="1" spc="10" dirty="0">
                <a:solidFill>
                  <a:srgbClr val="231F20"/>
                </a:solidFill>
                <a:latin typeface="Arial"/>
                <a:cs typeface="Arial"/>
              </a:rPr>
              <a:t>Поэтому </a:t>
            </a:r>
            <a:r>
              <a:rPr sz="1600" b="1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Arial"/>
                <a:cs typeface="Arial"/>
              </a:rPr>
              <a:t>издание </a:t>
            </a:r>
            <a:r>
              <a:rPr sz="1600" b="1" dirty="0">
                <a:solidFill>
                  <a:srgbClr val="231F20"/>
                </a:solidFill>
                <a:latin typeface="Arial"/>
                <a:cs typeface="Arial"/>
              </a:rPr>
              <a:t>современных </a:t>
            </a:r>
            <a:r>
              <a:rPr sz="1600" b="1" spc="15" dirty="0">
                <a:solidFill>
                  <a:srgbClr val="231F20"/>
                </a:solidFill>
                <a:latin typeface="Arial"/>
                <a:cs typeface="Arial"/>
              </a:rPr>
              <a:t>учебных </a:t>
            </a:r>
            <a:r>
              <a:rPr sz="1600" b="1" spc="5" dirty="0">
                <a:solidFill>
                  <a:srgbClr val="231F20"/>
                </a:solidFill>
                <a:latin typeface="Arial"/>
                <a:cs typeface="Arial"/>
              </a:rPr>
              <a:t>пособий, </a:t>
            </a:r>
            <a:r>
              <a:rPr sz="1600" b="1" spc="-15" dirty="0">
                <a:solidFill>
                  <a:srgbClr val="231F20"/>
                </a:solidFill>
                <a:latin typeface="Arial"/>
                <a:cs typeface="Arial"/>
              </a:rPr>
              <a:t>соответствующих </a:t>
            </a:r>
            <a:r>
              <a:rPr sz="1600" b="1" spc="15" dirty="0">
                <a:solidFill>
                  <a:srgbClr val="231F20"/>
                </a:solidFill>
                <a:latin typeface="Arial"/>
                <a:cs typeface="Arial"/>
              </a:rPr>
              <a:t>действующему </a:t>
            </a:r>
            <a:r>
              <a:rPr sz="1600" b="1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231F20"/>
                </a:solidFill>
                <a:latin typeface="Arial"/>
                <a:cs typeface="Arial"/>
              </a:rPr>
              <a:t>законодательству </a:t>
            </a:r>
            <a:r>
              <a:rPr sz="1600" b="1" spc="20" dirty="0">
                <a:solidFill>
                  <a:srgbClr val="231F20"/>
                </a:solidFill>
                <a:latin typeface="Arial"/>
                <a:cs typeface="Arial"/>
              </a:rPr>
              <a:t>и </a:t>
            </a:r>
            <a:r>
              <a:rPr sz="1600" b="1" dirty="0">
                <a:solidFill>
                  <a:srgbClr val="231F20"/>
                </a:solidFill>
                <a:latin typeface="Arial"/>
                <a:cs typeface="Arial"/>
              </a:rPr>
              <a:t>современными </a:t>
            </a:r>
            <a:r>
              <a:rPr sz="1600" b="1" spc="25" dirty="0">
                <a:solidFill>
                  <a:srgbClr val="231F20"/>
                </a:solidFill>
                <a:latin typeface="Arial"/>
                <a:cs typeface="Arial"/>
              </a:rPr>
              <a:t>правилами 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оказания </a:t>
            </a:r>
            <a:r>
              <a:rPr sz="1600" b="1" spc="10" dirty="0">
                <a:solidFill>
                  <a:srgbClr val="231F20"/>
                </a:solidFill>
                <a:latin typeface="Arial"/>
                <a:cs typeface="Arial"/>
              </a:rPr>
              <a:t>первой </a:t>
            </a:r>
            <a:r>
              <a:rPr sz="1600" b="1" spc="45" dirty="0">
                <a:solidFill>
                  <a:srgbClr val="231F20"/>
                </a:solidFill>
                <a:latin typeface="Arial"/>
                <a:cs typeface="Arial"/>
              </a:rPr>
              <a:t>помощи, 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231F20"/>
                </a:solidFill>
                <a:latin typeface="Arial"/>
                <a:cs typeface="Arial"/>
              </a:rPr>
              <a:t>представляет</a:t>
            </a:r>
            <a:r>
              <a:rPr sz="16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231F20"/>
                </a:solidFill>
                <a:latin typeface="Arial"/>
                <a:cs typeface="Arial"/>
              </a:rPr>
              <a:t>большой</a:t>
            </a:r>
            <a:r>
              <a:rPr sz="16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231F20"/>
                </a:solidFill>
                <a:latin typeface="Arial"/>
                <a:cs typeface="Arial"/>
              </a:rPr>
              <a:t>интерес.</a:t>
            </a:r>
            <a:endParaRPr sz="1600" dirty="0">
              <a:latin typeface="Arial"/>
              <a:cs typeface="Arial"/>
            </a:endParaRPr>
          </a:p>
          <a:p>
            <a:pPr marL="12700" marR="5080" indent="143510" algn="just">
              <a:lnSpc>
                <a:spcPct val="100000"/>
              </a:lnSpc>
            </a:pPr>
            <a:r>
              <a:rPr sz="1600" b="1" spc="45" dirty="0">
                <a:solidFill>
                  <a:srgbClr val="231F20"/>
                </a:solidFill>
                <a:latin typeface="Arial"/>
                <a:cs typeface="Arial"/>
              </a:rPr>
              <a:t>Памятка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45" dirty="0">
                <a:solidFill>
                  <a:srgbClr val="231F20"/>
                </a:solidFill>
                <a:latin typeface="Arial"/>
                <a:cs typeface="Arial"/>
              </a:rPr>
              <a:t>разработана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80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16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40" dirty="0">
                <a:solidFill>
                  <a:srgbClr val="231F20"/>
                </a:solidFill>
                <a:latin typeface="Arial"/>
                <a:cs typeface="Arial"/>
              </a:rPr>
              <a:t>соответствие</a:t>
            </a:r>
            <a:r>
              <a:rPr sz="16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6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231F20"/>
                </a:solidFill>
                <a:latin typeface="Arial"/>
                <a:cs typeface="Arial"/>
              </a:rPr>
              <a:t>утвержденным</a:t>
            </a:r>
            <a:r>
              <a:rPr sz="1600" b="1" spc="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231F20"/>
                </a:solidFill>
                <a:latin typeface="Arial"/>
                <a:cs typeface="Arial"/>
              </a:rPr>
              <a:t>Министерством </a:t>
            </a:r>
            <a:r>
              <a:rPr sz="16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30" dirty="0">
                <a:solidFill>
                  <a:srgbClr val="231F20"/>
                </a:solidFill>
                <a:latin typeface="Arial"/>
                <a:cs typeface="Arial"/>
              </a:rPr>
              <a:t>здравоохранения</a:t>
            </a:r>
            <a:r>
              <a:rPr sz="1600" b="1" spc="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231F20"/>
                </a:solidFill>
                <a:latin typeface="Arial"/>
                <a:cs typeface="Arial"/>
              </a:rPr>
              <a:t>Российской</a:t>
            </a:r>
            <a:r>
              <a:rPr sz="1600" b="1" spc="3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45" dirty="0">
                <a:solidFill>
                  <a:srgbClr val="231F20"/>
                </a:solidFill>
                <a:latin typeface="Arial"/>
                <a:cs typeface="Arial"/>
              </a:rPr>
              <a:t>Федерации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Arial"/>
                <a:cs typeface="Arial"/>
              </a:rPr>
              <a:t>Порядком</a:t>
            </a:r>
            <a:r>
              <a:rPr sz="1600" b="1" spc="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оказания</a:t>
            </a:r>
            <a:r>
              <a:rPr sz="1600" b="1" spc="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231F20"/>
                </a:solidFill>
                <a:latin typeface="Arial"/>
                <a:cs typeface="Arial"/>
              </a:rPr>
              <a:t>первой </a:t>
            </a:r>
            <a:r>
              <a:rPr sz="1600" b="1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помощи.</a:t>
            </a:r>
            <a:endParaRPr sz="1600" dirty="0">
              <a:latin typeface="Arial"/>
              <a:cs typeface="Arial"/>
            </a:endParaRPr>
          </a:p>
          <a:p>
            <a:pPr marL="12700" marR="5080" indent="143510" algn="just">
              <a:lnSpc>
                <a:spcPct val="100000"/>
              </a:lnSpc>
            </a:pPr>
            <a:r>
              <a:rPr sz="1600" b="1" spc="45" dirty="0">
                <a:solidFill>
                  <a:srgbClr val="231F20"/>
                </a:solidFill>
                <a:latin typeface="Arial"/>
                <a:cs typeface="Arial"/>
              </a:rPr>
              <a:t>Памятка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 хорошо</a:t>
            </a:r>
            <a:r>
              <a:rPr sz="1600" b="1" spc="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231F20"/>
                </a:solidFill>
                <a:latin typeface="Arial"/>
                <a:cs typeface="Arial"/>
              </a:rPr>
              <a:t>иллюстрирована</a:t>
            </a:r>
            <a:r>
              <a:rPr sz="16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600" b="1" spc="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15" dirty="0">
                <a:solidFill>
                  <a:srgbClr val="231F20"/>
                </a:solidFill>
                <a:latin typeface="Arial"/>
                <a:cs typeface="Arial"/>
              </a:rPr>
              <a:t>наглядно</a:t>
            </a:r>
            <a:r>
              <a:rPr sz="1600" b="1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231F20"/>
                </a:solidFill>
                <a:latin typeface="Arial"/>
                <a:cs typeface="Arial"/>
              </a:rPr>
              <a:t>демонстрирует</a:t>
            </a:r>
            <a:r>
              <a:rPr sz="1600" b="1" spc="10" dirty="0">
                <a:solidFill>
                  <a:srgbClr val="231F20"/>
                </a:solidFill>
                <a:latin typeface="Arial"/>
                <a:cs typeface="Arial"/>
              </a:rPr>
              <a:t> приемы </a:t>
            </a:r>
            <a:r>
              <a:rPr sz="1600" b="1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231F20"/>
                </a:solidFill>
                <a:latin typeface="Arial"/>
                <a:cs typeface="Arial"/>
              </a:rPr>
              <a:t>оказания</a:t>
            </a:r>
            <a:r>
              <a:rPr sz="16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231F20"/>
                </a:solidFill>
                <a:latin typeface="Arial"/>
                <a:cs typeface="Arial"/>
              </a:rPr>
              <a:t>первой</a:t>
            </a:r>
            <a:r>
              <a:rPr sz="16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45" dirty="0">
                <a:solidFill>
                  <a:srgbClr val="231F20"/>
                </a:solidFill>
                <a:latin typeface="Arial"/>
                <a:cs typeface="Arial"/>
              </a:rPr>
              <a:t>помощи</a:t>
            </a:r>
            <a:r>
              <a:rPr sz="16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6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231F20"/>
                </a:solidFill>
                <a:latin typeface="Arial"/>
                <a:cs typeface="Arial"/>
              </a:rPr>
              <a:t>различных</a:t>
            </a:r>
            <a:r>
              <a:rPr sz="16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231F20"/>
                </a:solidFill>
                <a:latin typeface="Arial"/>
                <a:cs typeface="Arial"/>
              </a:rPr>
              <a:t>состояниях</a:t>
            </a:r>
            <a:r>
              <a:rPr sz="16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6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Arial"/>
                <a:cs typeface="Arial"/>
              </a:rPr>
              <a:t>травмах.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i="1" spc="-85" dirty="0">
                <a:solidFill>
                  <a:srgbClr val="231F20"/>
                </a:solidFill>
                <a:latin typeface="Arial"/>
                <a:cs typeface="Arial"/>
              </a:rPr>
              <a:t>руководитель</a:t>
            </a:r>
            <a:r>
              <a:rPr sz="1400" i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95" dirty="0">
                <a:solidFill>
                  <a:srgbClr val="231F20"/>
                </a:solidFill>
                <a:latin typeface="Arial"/>
                <a:cs typeface="Arial"/>
              </a:rPr>
              <a:t>методического</a:t>
            </a:r>
            <a:r>
              <a:rPr sz="1400" i="1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60" dirty="0">
                <a:solidFill>
                  <a:srgbClr val="231F20"/>
                </a:solidFill>
                <a:latin typeface="Arial"/>
                <a:cs typeface="Arial"/>
              </a:rPr>
              <a:t>аккредитационно-симуляционного</a:t>
            </a:r>
            <a:r>
              <a:rPr sz="1400" i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120" dirty="0">
                <a:solidFill>
                  <a:srgbClr val="231F20"/>
                </a:solidFill>
                <a:latin typeface="Arial"/>
                <a:cs typeface="Arial"/>
              </a:rPr>
              <a:t>центра</a:t>
            </a:r>
            <a:r>
              <a:rPr sz="1400" i="1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55" dirty="0">
                <a:solidFill>
                  <a:srgbClr val="231F20"/>
                </a:solidFill>
                <a:latin typeface="Arial"/>
                <a:cs typeface="Arial"/>
              </a:rPr>
              <a:t>ФГБУ</a:t>
            </a:r>
            <a:r>
              <a:rPr sz="1400" i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100" dirty="0">
                <a:solidFill>
                  <a:srgbClr val="231F20"/>
                </a:solidFill>
                <a:latin typeface="Arial"/>
                <a:cs typeface="Arial"/>
              </a:rPr>
              <a:t>«Центральный</a:t>
            </a:r>
            <a:r>
              <a:rPr sz="1400" i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25" dirty="0">
                <a:solidFill>
                  <a:srgbClr val="231F20"/>
                </a:solidFill>
                <a:latin typeface="Arial"/>
                <a:cs typeface="Arial"/>
              </a:rPr>
              <a:t>научно- </a:t>
            </a:r>
            <a:r>
              <a:rPr sz="1400" i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85" dirty="0">
                <a:solidFill>
                  <a:srgbClr val="231F20"/>
                </a:solidFill>
                <a:latin typeface="Arial"/>
                <a:cs typeface="Arial"/>
              </a:rPr>
              <a:t>исследовательский</a:t>
            </a:r>
            <a:r>
              <a:rPr sz="1400" i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229" dirty="0">
                <a:solidFill>
                  <a:srgbClr val="231F20"/>
                </a:solidFill>
                <a:latin typeface="Arial"/>
                <a:cs typeface="Arial"/>
              </a:rPr>
              <a:t>институт</a:t>
            </a:r>
            <a:r>
              <a:rPr sz="1400" i="1" spc="-2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40" dirty="0">
                <a:solidFill>
                  <a:srgbClr val="231F20"/>
                </a:solidFill>
                <a:latin typeface="Arial"/>
                <a:cs typeface="Arial"/>
              </a:rPr>
              <a:t>организации </a:t>
            </a:r>
            <a:r>
              <a:rPr sz="1400" i="1" spc="-35" dirty="0">
                <a:solidFill>
                  <a:srgbClr val="231F20"/>
                </a:solidFill>
                <a:latin typeface="Arial"/>
                <a:cs typeface="Arial"/>
              </a:rPr>
              <a:t>и </a:t>
            </a:r>
            <a:r>
              <a:rPr sz="1400" i="1" spc="-80" dirty="0">
                <a:solidFill>
                  <a:srgbClr val="231F20"/>
                </a:solidFill>
                <a:latin typeface="Arial"/>
                <a:cs typeface="Arial"/>
              </a:rPr>
              <a:t>информатизации</a:t>
            </a:r>
            <a:r>
              <a:rPr sz="1400" i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30" dirty="0">
                <a:solidFill>
                  <a:srgbClr val="231F20"/>
                </a:solidFill>
                <a:latin typeface="Arial"/>
                <a:cs typeface="Arial"/>
              </a:rPr>
              <a:t>здравоохранения» </a:t>
            </a:r>
            <a:r>
              <a:rPr sz="1400" i="1" spc="-20" dirty="0">
                <a:solidFill>
                  <a:srgbClr val="231F20"/>
                </a:solidFill>
                <a:latin typeface="Arial"/>
                <a:cs typeface="Arial"/>
              </a:rPr>
              <a:t>Минздрава </a:t>
            </a:r>
            <a:r>
              <a:rPr sz="1400" i="1" spc="-65" dirty="0">
                <a:solidFill>
                  <a:srgbClr val="231F20"/>
                </a:solidFill>
                <a:latin typeface="Arial"/>
                <a:cs typeface="Arial"/>
              </a:rPr>
              <a:t>России, </a:t>
            </a:r>
            <a:r>
              <a:rPr sz="1400" i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100" dirty="0">
                <a:solidFill>
                  <a:srgbClr val="231F20"/>
                </a:solidFill>
                <a:latin typeface="Arial"/>
                <a:cs typeface="Arial"/>
              </a:rPr>
              <a:t>председатель</a:t>
            </a:r>
            <a:r>
              <a:rPr sz="1400" i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35" dirty="0">
                <a:solidFill>
                  <a:srgbClr val="231F20"/>
                </a:solidFill>
                <a:latin typeface="Arial"/>
                <a:cs typeface="Arial"/>
              </a:rPr>
              <a:t>Общероссийской </a:t>
            </a:r>
            <a:r>
              <a:rPr sz="1400" i="1" spc="-95" dirty="0">
                <a:solidFill>
                  <a:srgbClr val="231F20"/>
                </a:solidFill>
                <a:latin typeface="Arial"/>
                <a:cs typeface="Arial"/>
              </a:rPr>
              <a:t>общественной</a:t>
            </a:r>
            <a:r>
              <a:rPr sz="1400" i="1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40" dirty="0">
                <a:solidFill>
                  <a:srgbClr val="231F20"/>
                </a:solidFill>
                <a:latin typeface="Arial"/>
                <a:cs typeface="Arial"/>
              </a:rPr>
              <a:t>организации </a:t>
            </a:r>
            <a:r>
              <a:rPr sz="1400" i="1" spc="-55" dirty="0">
                <a:solidFill>
                  <a:srgbClr val="231F20"/>
                </a:solidFill>
                <a:latin typeface="Arial"/>
                <a:cs typeface="Arial"/>
              </a:rPr>
              <a:t>«Российское </a:t>
            </a:r>
            <a:r>
              <a:rPr sz="1400" i="1" spc="-114" dirty="0">
                <a:solidFill>
                  <a:srgbClr val="231F20"/>
                </a:solidFill>
                <a:latin typeface="Arial"/>
                <a:cs typeface="Arial"/>
              </a:rPr>
              <a:t>общество</a:t>
            </a:r>
            <a:r>
              <a:rPr sz="1400" i="1" spc="-1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40" dirty="0">
                <a:solidFill>
                  <a:srgbClr val="231F20"/>
                </a:solidFill>
                <a:latin typeface="Arial"/>
                <a:cs typeface="Arial"/>
              </a:rPr>
              <a:t>первой </a:t>
            </a:r>
            <a:r>
              <a:rPr sz="1400" i="1" spc="-50" dirty="0">
                <a:solidFill>
                  <a:srgbClr val="231F20"/>
                </a:solidFill>
                <a:latin typeface="Arial"/>
                <a:cs typeface="Arial"/>
              </a:rPr>
              <a:t>помощи», </a:t>
            </a:r>
            <a:r>
              <a:rPr sz="1400" i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40" dirty="0">
                <a:solidFill>
                  <a:srgbClr val="231F20"/>
                </a:solidFill>
                <a:latin typeface="Arial"/>
                <a:cs typeface="Arial"/>
              </a:rPr>
              <a:t>д.м.н.,</a:t>
            </a:r>
            <a:r>
              <a:rPr sz="1400" i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50" dirty="0">
                <a:solidFill>
                  <a:srgbClr val="231F20"/>
                </a:solidFill>
                <a:latin typeface="Arial"/>
                <a:cs typeface="Arial"/>
              </a:rPr>
              <a:t>профессор</a:t>
            </a:r>
            <a:r>
              <a:rPr sz="1400" i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50" dirty="0">
                <a:solidFill>
                  <a:srgbClr val="231F20"/>
                </a:solidFill>
                <a:latin typeface="Arial"/>
                <a:cs typeface="Arial"/>
              </a:rPr>
              <a:t>Дежурный</a:t>
            </a:r>
            <a:r>
              <a:rPr sz="1400" i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35" dirty="0">
                <a:solidFill>
                  <a:srgbClr val="231F20"/>
                </a:solidFill>
                <a:latin typeface="Arial"/>
                <a:cs typeface="Arial"/>
              </a:rPr>
              <a:t>Леонид</a:t>
            </a:r>
            <a:r>
              <a:rPr sz="1400" i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i="1" spc="-50" dirty="0">
                <a:solidFill>
                  <a:srgbClr val="231F20"/>
                </a:solidFill>
                <a:latin typeface="Arial"/>
                <a:cs typeface="Arial"/>
              </a:rPr>
              <a:t>Игоревич.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882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231F20"/>
                </a:solidFill>
                <a:latin typeface="Trebuchet MS"/>
                <a:cs typeface="Trebuchet MS"/>
              </a:rPr>
              <a:t>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300" y="156720"/>
            <a:ext cx="6938009" cy="5664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indent="-635" algn="just">
              <a:lnSpc>
                <a:spcPct val="97800"/>
              </a:lnSpc>
              <a:spcBef>
                <a:spcPts val="135"/>
              </a:spcBef>
            </a:pPr>
            <a:r>
              <a:rPr sz="1400" spc="-60" dirty="0"/>
              <a:t>ПЕРВАЯ</a:t>
            </a:r>
            <a:r>
              <a:rPr sz="1400" spc="-55" dirty="0"/>
              <a:t> </a:t>
            </a:r>
            <a:r>
              <a:rPr sz="1400" spc="30" dirty="0"/>
              <a:t>ПОМОЩЬ </a:t>
            </a:r>
            <a:r>
              <a:rPr sz="1100" b="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– </a:t>
            </a:r>
            <a:r>
              <a:rPr sz="11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это</a:t>
            </a:r>
            <a:r>
              <a:rPr sz="11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комплекс</a:t>
            </a:r>
            <a:r>
              <a:rPr sz="11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срочных</a:t>
            </a:r>
            <a:r>
              <a:rPr sz="11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простейших</a:t>
            </a:r>
            <a:r>
              <a:rPr sz="11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мероприятий</a:t>
            </a:r>
            <a:r>
              <a:rPr sz="11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1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спасению</a:t>
            </a:r>
            <a:r>
              <a:rPr sz="1100" b="0" spc="1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</a:t>
            </a:r>
            <a:r>
              <a:rPr sz="1100" b="0" spc="1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b="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человека. </a:t>
            </a:r>
            <a:r>
              <a:rPr sz="1100" b="0" spc="-3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Цель </a:t>
            </a:r>
            <a:r>
              <a:rPr sz="1100" b="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ее </a:t>
            </a:r>
            <a:r>
              <a:rPr sz="1100" b="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– </a:t>
            </a:r>
            <a:r>
              <a:rPr sz="11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устранить явления, </a:t>
            </a:r>
            <a:r>
              <a:rPr sz="11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угрожающие жизни, </a:t>
            </a:r>
            <a:r>
              <a:rPr sz="1100" b="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а </a:t>
            </a:r>
            <a:r>
              <a:rPr sz="11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также </a:t>
            </a:r>
            <a:r>
              <a:rPr sz="1100" b="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предупредить </a:t>
            </a:r>
            <a:r>
              <a:rPr sz="11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дальнейшие </a:t>
            </a:r>
            <a:r>
              <a:rPr sz="11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повреждения </a:t>
            </a:r>
            <a:r>
              <a:rPr sz="1100" b="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1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возможные </a:t>
            </a:r>
            <a:r>
              <a:rPr sz="11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осложнения.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865380"/>
            <a:ext cx="6938009" cy="292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100" spc="2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соответствии</a:t>
            </a:r>
            <a:r>
              <a:rPr sz="1100" spc="2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100" spc="229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приказом</a:t>
            </a:r>
            <a:r>
              <a:rPr sz="1100" spc="2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Министерства</a:t>
            </a:r>
            <a:r>
              <a:rPr sz="1100" spc="2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здравоохранения</a:t>
            </a:r>
            <a:r>
              <a:rPr sz="1100" spc="229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Российской</a:t>
            </a:r>
            <a:r>
              <a:rPr sz="1100" spc="2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Федерации</a:t>
            </a:r>
            <a:r>
              <a:rPr sz="1100" spc="2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100" spc="229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3.05.2024</a:t>
            </a:r>
            <a:r>
              <a:rPr sz="1100" spc="2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150" dirty="0">
                <a:solidFill>
                  <a:srgbClr val="231F20"/>
                </a:solidFill>
                <a:latin typeface="Lucida Sans Unicode"/>
                <a:cs typeface="Lucida Sans Unicode"/>
              </a:rPr>
              <a:t>№</a:t>
            </a:r>
            <a:r>
              <a:rPr sz="1100" spc="2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220н</a:t>
            </a:r>
            <a:endParaRPr sz="11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Lucida Sans Unicode"/>
                <a:cs typeface="Lucida Sans Unicode"/>
              </a:rPr>
              <a:t>«Об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утверждении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Порядка </a:t>
            </a:r>
            <a:r>
              <a:rPr sz="11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оказания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первой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помощи»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(зарегистрированным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Министерстве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юстиции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Российской </a:t>
            </a:r>
            <a:r>
              <a:rPr sz="1100" spc="-3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Федерации </a:t>
            </a:r>
            <a:r>
              <a:rPr sz="11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регистрационный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№78363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100" spc="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31.05.2024)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существует </a:t>
            </a:r>
            <a:r>
              <a:rPr sz="11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9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неотложных</a:t>
            </a:r>
            <a:r>
              <a:rPr sz="1100" spc="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состояний</a:t>
            </a:r>
            <a:r>
              <a:rPr sz="1100" spc="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100" spc="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9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мероприятий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спасению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жизни,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освоить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которые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может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практически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любой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человек.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850">
              <a:latin typeface="Lucida Sans Unicode"/>
              <a:cs typeface="Lucida Sans Unicode"/>
            </a:endParaRPr>
          </a:p>
          <a:p>
            <a:pPr marL="12700" algn="just">
              <a:lnSpc>
                <a:spcPts val="1650"/>
              </a:lnSpc>
            </a:pPr>
            <a:r>
              <a:rPr sz="1400" b="1" spc="-85" dirty="0">
                <a:solidFill>
                  <a:srgbClr val="F26622"/>
                </a:solidFill>
                <a:latin typeface="Arial"/>
                <a:cs typeface="Arial"/>
              </a:rPr>
              <a:t>ПЕРЕЧЕНЬ</a:t>
            </a:r>
            <a:r>
              <a:rPr sz="1400" b="1" spc="-6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F26622"/>
                </a:solidFill>
                <a:latin typeface="Arial"/>
                <a:cs typeface="Arial"/>
              </a:rPr>
              <a:t>СОСТОЯНИЙ,</a:t>
            </a:r>
            <a:r>
              <a:rPr sz="1400" b="1" spc="-6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F26622"/>
                </a:solidFill>
                <a:latin typeface="Arial"/>
                <a:cs typeface="Arial"/>
              </a:rPr>
              <a:t>ПРИ</a:t>
            </a:r>
            <a:r>
              <a:rPr sz="1400" b="1" spc="-6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F26622"/>
                </a:solidFill>
                <a:latin typeface="Arial"/>
                <a:cs typeface="Arial"/>
              </a:rPr>
              <a:t>КОТОРЫХ</a:t>
            </a:r>
            <a:r>
              <a:rPr sz="1400" b="1" spc="-6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400" b="1" spc="-55" dirty="0">
                <a:solidFill>
                  <a:srgbClr val="F26622"/>
                </a:solidFill>
                <a:latin typeface="Arial"/>
                <a:cs typeface="Arial"/>
              </a:rPr>
              <a:t>ОКАЗЫВАЕТСЯ</a:t>
            </a:r>
            <a:r>
              <a:rPr sz="1400" b="1" spc="-60" dirty="0">
                <a:solidFill>
                  <a:srgbClr val="F26622"/>
                </a:solidFill>
                <a:latin typeface="Arial"/>
                <a:cs typeface="Arial"/>
              </a:rPr>
              <a:t> ПЕРВАЯ </a:t>
            </a:r>
            <a:r>
              <a:rPr sz="1400" b="1" spc="25" dirty="0">
                <a:solidFill>
                  <a:srgbClr val="F26622"/>
                </a:solidFill>
                <a:latin typeface="Arial"/>
                <a:cs typeface="Arial"/>
              </a:rPr>
              <a:t>ПОМОЩЬ:</a:t>
            </a:r>
            <a:endParaRPr sz="1400">
              <a:latin typeface="Arial"/>
              <a:cs typeface="Arial"/>
            </a:endParaRPr>
          </a:p>
          <a:p>
            <a:pPr marL="469900" indent="-241935">
              <a:lnSpc>
                <a:spcPts val="1290"/>
              </a:lnSpc>
              <a:buAutoNum type="arabicPeriod"/>
              <a:tabLst>
                <a:tab pos="470534" algn="l"/>
              </a:tabLst>
            </a:pP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Отсутствие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сознания.</a:t>
            </a:r>
            <a:endParaRPr sz="1100">
              <a:latin typeface="Lucida Sans Unicode"/>
              <a:cs typeface="Lucida Sans Unicode"/>
            </a:endParaRPr>
          </a:p>
          <a:p>
            <a:pPr marL="469900" indent="-241935">
              <a:lnSpc>
                <a:spcPct val="100000"/>
              </a:lnSpc>
              <a:buAutoNum type="arabicPeriod"/>
              <a:tabLst>
                <a:tab pos="470534" algn="l"/>
              </a:tabLst>
            </a:pPr>
            <a:r>
              <a:rPr sz="11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Остановка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(или)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кровообращения.</a:t>
            </a:r>
            <a:endParaRPr sz="1100">
              <a:latin typeface="Lucida Sans Unicode"/>
              <a:cs typeface="Lucida Sans Unicode"/>
            </a:endParaRPr>
          </a:p>
          <a:p>
            <a:pPr marL="228600" marR="5080" indent="-635">
              <a:lnSpc>
                <a:spcPct val="100000"/>
              </a:lnSpc>
              <a:buAutoNum type="arabicPeriod"/>
              <a:tabLst>
                <a:tab pos="470534" algn="l"/>
              </a:tabLst>
            </a:pP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Нарушение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проходимости</a:t>
            </a:r>
            <a:r>
              <a:rPr sz="11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дыхательных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путей</a:t>
            </a:r>
            <a:r>
              <a:rPr sz="11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инородным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телом</a:t>
            </a:r>
            <a:r>
              <a:rPr sz="11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иные</a:t>
            </a:r>
            <a:r>
              <a:rPr sz="11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угрожающие</a:t>
            </a:r>
            <a:r>
              <a:rPr sz="11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1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здоровью </a:t>
            </a:r>
            <a:r>
              <a:rPr sz="1100" spc="-3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нарушения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дыхания.</a:t>
            </a:r>
            <a:endParaRPr sz="1100">
              <a:latin typeface="Lucida Sans Unicode"/>
              <a:cs typeface="Lucida Sans Unicode"/>
            </a:endParaRPr>
          </a:p>
          <a:p>
            <a:pPr marL="469900" indent="-241935">
              <a:lnSpc>
                <a:spcPct val="100000"/>
              </a:lnSpc>
              <a:buAutoNum type="arabicPeriod"/>
              <a:tabLst>
                <a:tab pos="470534" algn="l"/>
              </a:tabLst>
            </a:pP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Наружные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кровотечения.</a:t>
            </a:r>
            <a:endParaRPr sz="11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buAutoNum type="arabicPeriod"/>
              <a:tabLst>
                <a:tab pos="470534" algn="l"/>
              </a:tabLst>
            </a:pPr>
            <a:r>
              <a:rPr sz="11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Травмы,</a:t>
            </a:r>
            <a:r>
              <a:rPr sz="11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ранения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поражения,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вызванные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механическими,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химическими,</a:t>
            </a:r>
            <a:r>
              <a:rPr sz="11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электрическими,</a:t>
            </a:r>
            <a:r>
              <a:rPr sz="11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термическими </a:t>
            </a:r>
            <a:r>
              <a:rPr sz="1100" spc="-3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поражающими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факторами,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воздействием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излучения.</a:t>
            </a:r>
            <a:endParaRPr sz="1100">
              <a:latin typeface="Lucida Sans Unicode"/>
              <a:cs typeface="Lucida Sans Unicode"/>
            </a:endParaRPr>
          </a:p>
          <a:p>
            <a:pPr marL="469900" indent="-241935">
              <a:lnSpc>
                <a:spcPct val="100000"/>
              </a:lnSpc>
              <a:buAutoNum type="arabicPeriod"/>
              <a:tabLst>
                <a:tab pos="470534" algn="l"/>
              </a:tabLst>
            </a:pP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Отравления.</a:t>
            </a:r>
            <a:endParaRPr sz="1100">
              <a:latin typeface="Lucida Sans Unicode"/>
              <a:cs typeface="Lucida Sans Unicode"/>
            </a:endParaRPr>
          </a:p>
          <a:p>
            <a:pPr marL="469900" indent="-241935">
              <a:lnSpc>
                <a:spcPct val="100000"/>
              </a:lnSpc>
              <a:buAutoNum type="arabicPeriod"/>
              <a:tabLst>
                <a:tab pos="470534" algn="l"/>
              </a:tabLst>
            </a:pPr>
            <a:r>
              <a:rPr sz="11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кусы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ужаливания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ядовитых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животных.</a:t>
            </a:r>
            <a:endParaRPr sz="1100">
              <a:latin typeface="Lucida Sans Unicode"/>
              <a:cs typeface="Lucida Sans Unicode"/>
            </a:endParaRPr>
          </a:p>
          <a:p>
            <a:pPr marL="469900" indent="-241935">
              <a:lnSpc>
                <a:spcPct val="100000"/>
              </a:lnSpc>
              <a:buAutoNum type="arabicPeriod"/>
              <a:tabLst>
                <a:tab pos="470534" algn="l"/>
              </a:tabLst>
            </a:pP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Судорожные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состояния, сопровождающиеся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потерей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сознания.</a:t>
            </a:r>
            <a:endParaRPr sz="1100">
              <a:latin typeface="Lucida Sans Unicode"/>
              <a:cs typeface="Lucida Sans Unicode"/>
            </a:endParaRPr>
          </a:p>
          <a:p>
            <a:pPr marL="469900" indent="-241935">
              <a:lnSpc>
                <a:spcPct val="100000"/>
              </a:lnSpc>
              <a:buAutoNum type="arabicPeriod"/>
              <a:tabLst>
                <a:tab pos="470534" algn="l"/>
              </a:tabLst>
            </a:pP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Острые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психологические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реакции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стресс.</a:t>
            </a:r>
            <a:endParaRPr sz="11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300" y="156720"/>
            <a:ext cx="56013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5" dirty="0"/>
              <a:t>ПЕРЕЧЕНЬ</a:t>
            </a:r>
            <a:r>
              <a:rPr sz="1400" spc="-65" dirty="0"/>
              <a:t> </a:t>
            </a:r>
            <a:r>
              <a:rPr sz="1400" spc="-10" dirty="0"/>
              <a:t>МЕРОПРИЯТИЙ</a:t>
            </a:r>
            <a:r>
              <a:rPr sz="1400" spc="-65" dirty="0"/>
              <a:t> </a:t>
            </a:r>
            <a:r>
              <a:rPr sz="1400" spc="45" dirty="0"/>
              <a:t>ПО</a:t>
            </a:r>
            <a:r>
              <a:rPr sz="1400" spc="-65" dirty="0"/>
              <a:t> </a:t>
            </a:r>
            <a:r>
              <a:rPr sz="1400" spc="45" dirty="0"/>
              <a:t>ОКАЗАНИЮ</a:t>
            </a:r>
            <a:r>
              <a:rPr sz="1400" spc="-65" dirty="0"/>
              <a:t> </a:t>
            </a:r>
            <a:r>
              <a:rPr sz="1400" spc="-20" dirty="0"/>
              <a:t>ПЕРВОЙ</a:t>
            </a:r>
            <a:r>
              <a:rPr sz="1400" spc="-65" dirty="0"/>
              <a:t> </a:t>
            </a:r>
            <a:r>
              <a:rPr sz="1400" spc="50" dirty="0"/>
              <a:t>ПОМОЩИ:</a:t>
            </a:r>
            <a:endParaRPr sz="1400"/>
          </a:p>
        </p:txBody>
      </p:sp>
      <p:sp>
        <p:nvSpPr>
          <p:cNvPr id="3" name="object 3"/>
          <p:cNvSpPr txBox="1"/>
          <p:nvPr/>
        </p:nvSpPr>
        <p:spPr>
          <a:xfrm>
            <a:off x="135500" y="362460"/>
            <a:ext cx="7077709" cy="5127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0" indent="-241935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610235" algn="l"/>
              </a:tabLst>
            </a:pPr>
            <a:r>
              <a:rPr sz="1200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обстановки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безопасных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условий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оказания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первой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помощи.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300" marR="488950" algn="just">
              <a:lnSpc>
                <a:spcPct val="100000"/>
              </a:lnSpc>
              <a:buAutoNum type="arabicPeriod"/>
              <a:tabLst>
                <a:tab pos="610235" algn="l"/>
              </a:tabLst>
            </a:pP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обзорного осмотра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пострадавшего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(пострадавших)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выявления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продолжающегося </a:t>
            </a:r>
            <a:r>
              <a:rPr sz="1200" spc="-3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наружного кровотечения.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необходимости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осуществление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временной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остановке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кровотечения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одним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несколькими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способами.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241935" algn="just">
              <a:lnSpc>
                <a:spcPct val="100000"/>
              </a:lnSpc>
              <a:buAutoNum type="arabicPeriod"/>
              <a:tabLst>
                <a:tab pos="610235" algn="l"/>
              </a:tabLst>
            </a:pP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наличия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признаков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жизни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пострадавшего.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241935" algn="just">
              <a:lnSpc>
                <a:spcPct val="100000"/>
              </a:lnSpc>
              <a:buAutoNum type="arabicPeriod"/>
              <a:tabLst>
                <a:tab pos="610235" algn="l"/>
              </a:tabLst>
            </a:pP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сердечно-легочной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реанимации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поддержание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проходимости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дыхательных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путей.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300" marR="161290" algn="just">
              <a:lnSpc>
                <a:spcPct val="100000"/>
              </a:lnSpc>
              <a:buAutoNum type="arabicPeriod"/>
              <a:tabLst>
                <a:tab pos="610235" algn="l"/>
              </a:tabLst>
            </a:pP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подробного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осмотра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пострадавшего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опроса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пострадавшего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наличии </a:t>
            </a:r>
            <a:r>
              <a:rPr sz="12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сознания) </a:t>
            </a:r>
            <a:r>
              <a:rPr sz="1200" spc="-1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sz="1200" spc="-12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выявления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признаков травм,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ранений, отравлений, </a:t>
            </a:r>
            <a:r>
              <a:rPr sz="12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укусов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ужаливаний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ядовитых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животных,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поражений, </a:t>
            </a:r>
            <a:r>
              <a:rPr sz="1200" spc="-3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вызванных механическими,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химическими,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электрическими,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термическими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поражающими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факторами,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воздействием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излучения,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состояний,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угрожающих жизни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здоровью.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300" marR="32384" algn="just">
              <a:lnSpc>
                <a:spcPct val="100000"/>
              </a:lnSpc>
              <a:buAutoNum type="arabicPeriod"/>
              <a:tabLst>
                <a:tab pos="610235" algn="l"/>
              </a:tabLst>
            </a:pPr>
            <a:r>
              <a:rPr sz="12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первой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помощи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зависимости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sz="1200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характера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травм,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ранений, отравлений, </a:t>
            </a:r>
            <a:r>
              <a:rPr sz="12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укусов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ужаливаний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ядовитых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животных,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поражений,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вызванных механическими,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химическими,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электрическими,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термическими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поражающими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факторами,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воздействием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излучения,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состояний,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угрожающих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жизни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sz="1200" spc="-3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здоровью.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300" marR="57150" algn="just">
              <a:lnSpc>
                <a:spcPct val="100000"/>
              </a:lnSpc>
              <a:buAutoNum type="arabicPeriod"/>
              <a:tabLst>
                <a:tab pos="610235" algn="l"/>
              </a:tabLst>
            </a:pPr>
            <a:r>
              <a:rPr sz="1200" spc="-4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помощи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пострадавшему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принятии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лекарственных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препаратов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2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4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медицинского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применения, </a:t>
            </a:r>
            <a:r>
              <a:rPr sz="1200" spc="-33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назначенных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ранее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врачом.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241935" algn="just">
              <a:lnSpc>
                <a:spcPct val="100000"/>
              </a:lnSpc>
              <a:buAutoNum type="arabicPeriod"/>
              <a:tabLst>
                <a:tab pos="610235" algn="l"/>
              </a:tabLst>
            </a:pP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Придание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поддержание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оптимального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положения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тела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пострадавшего.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300" marR="81915" algn="just">
              <a:lnSpc>
                <a:spcPct val="100000"/>
              </a:lnSpc>
              <a:buAutoNum type="arabicPeriod"/>
              <a:tabLst>
                <a:tab pos="610235" algn="l"/>
              </a:tabLst>
            </a:pPr>
            <a:r>
              <a:rPr sz="12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скорой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медицинской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помощи, </a:t>
            </a:r>
            <a:r>
              <a:rPr sz="12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(если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 </a:t>
            </a:r>
            <a:r>
              <a:rPr sz="1200" spc="-5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ранее),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состояния,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психологической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поддержки,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перемещение,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транспортировка,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выездной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бригаде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скорой </a:t>
            </a:r>
            <a:r>
              <a:rPr sz="1200" spc="-33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медицинской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помощи,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медицинской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организации,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специальным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службам,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обязанным</a:t>
            </a:r>
            <a:r>
              <a:rPr sz="1200" spc="-9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7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оказывать</a:t>
            </a:r>
            <a:r>
              <a:rPr sz="1200" spc="-9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8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первую </a:t>
            </a:r>
            <a:r>
              <a:rPr sz="1200" spc="-7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помощь.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 dirty="0">
              <a:latin typeface="Lucida Sans Unicode"/>
              <a:cs typeface="Lucida Sans Unicode"/>
            </a:endParaRPr>
          </a:p>
          <a:p>
            <a:pPr marL="152400" marR="5080" algn="just">
              <a:lnSpc>
                <a:spcPct val="100000"/>
              </a:lnSpc>
            </a:pP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Согласно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ст.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31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120" dirty="0">
                <a:solidFill>
                  <a:srgbClr val="231F20"/>
                </a:solidFill>
                <a:latin typeface="Lucida Sans Unicode"/>
                <a:cs typeface="Lucida Sans Unicode"/>
              </a:rPr>
              <a:t>ФЗ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РФ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21.11.2011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150" dirty="0">
                <a:solidFill>
                  <a:srgbClr val="231F20"/>
                </a:solidFill>
                <a:latin typeface="Lucida Sans Unicode"/>
                <a:cs typeface="Lucida Sans Unicode"/>
              </a:rPr>
              <a:t>№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323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dirty="0">
                <a:solidFill>
                  <a:srgbClr val="231F20"/>
                </a:solidFill>
                <a:latin typeface="Lucida Sans Unicode"/>
                <a:cs typeface="Lucida Sans Unicode"/>
              </a:rPr>
              <a:t>«Об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основах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охраны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здоровья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граждан»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каждый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человек в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России </a:t>
            </a:r>
            <a:r>
              <a:rPr sz="1100" spc="-3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имеет 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право </a:t>
            </a:r>
            <a:r>
              <a:rPr sz="11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оказать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первую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</a:t>
            </a:r>
            <a:r>
              <a:rPr sz="11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 </a:t>
            </a:r>
            <a:r>
              <a:rPr sz="11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случае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экстренной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ситуации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100" spc="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наличии </a:t>
            </a:r>
            <a:r>
              <a:rPr sz="11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у </a:t>
            </a:r>
            <a:r>
              <a:rPr sz="11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него</a:t>
            </a:r>
            <a:r>
              <a:rPr sz="1100" spc="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специальной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подготовки </a:t>
            </a:r>
            <a:r>
              <a:rPr sz="1100" spc="-3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1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(или)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навыков. </a:t>
            </a:r>
            <a:r>
              <a:rPr sz="11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Кроме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того,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статья </a:t>
            </a:r>
            <a:r>
              <a:rPr sz="11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«Крайняя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необходимость»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Уголовного, Административного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Гражданского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Кодексов </a:t>
            </a:r>
            <a:r>
              <a:rPr sz="11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РФ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защищает </a:t>
            </a:r>
            <a:r>
              <a:rPr sz="11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человека, 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оказывавшего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первую </a:t>
            </a:r>
            <a:r>
              <a:rPr sz="11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помощь, </a:t>
            </a:r>
            <a:r>
              <a:rPr sz="11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даже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 </a:t>
            </a:r>
            <a:r>
              <a:rPr sz="11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умер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 </a:t>
            </a:r>
            <a:r>
              <a:rPr sz="11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ему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был 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нанесен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неумышленный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вред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оказании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</a:t>
            </a:r>
            <a:r>
              <a:rPr sz="11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1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помощи.</a:t>
            </a:r>
            <a:endParaRPr sz="11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7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900" spc="15" dirty="0">
                <a:solidFill>
                  <a:srgbClr val="231F20"/>
                </a:solidFill>
                <a:latin typeface="Trebuchet MS"/>
                <a:cs typeface="Trebuchet MS"/>
              </a:rPr>
              <a:t>6</a:t>
            </a:r>
            <a:endParaRPr sz="9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869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7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300" y="142545"/>
            <a:ext cx="220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/>
              <a:t>СОДЕРЖАНИЕ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347300" y="497596"/>
            <a:ext cx="5915025" cy="409194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Перечень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мероприятий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60" dirty="0">
                <a:solidFill>
                  <a:srgbClr val="231F20"/>
                </a:solidFill>
                <a:latin typeface="Arial"/>
                <a:cs typeface="Arial"/>
              </a:rPr>
              <a:t>оказанию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первой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31F20"/>
                </a:solidFill>
                <a:latin typeface="Arial"/>
                <a:cs typeface="Arial"/>
              </a:rPr>
              <a:t>помощи</a:t>
            </a:r>
            <a:endParaRPr sz="1400" dirty="0">
              <a:latin typeface="Arial"/>
              <a:cs typeface="Arial"/>
            </a:endParaRPr>
          </a:p>
          <a:p>
            <a:pPr marL="12700" marR="410209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231F20"/>
                </a:solidFill>
                <a:latin typeface="Arial"/>
                <a:cs typeface="Arial"/>
              </a:rPr>
              <a:t>Общая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Arial"/>
                <a:cs typeface="Arial"/>
              </a:rPr>
              <a:t>последовательность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231F20"/>
                </a:solidFill>
                <a:latin typeface="Arial"/>
                <a:cs typeface="Arial"/>
              </a:rPr>
              <a:t>действий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65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231F20"/>
                </a:solidFill>
                <a:latin typeface="Arial"/>
                <a:cs typeface="Arial"/>
              </a:rPr>
              <a:t>месте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231F20"/>
                </a:solidFill>
                <a:latin typeface="Arial"/>
                <a:cs typeface="Arial"/>
              </a:rPr>
              <a:t>происшествия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наличием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пострадавших</a:t>
            </a:r>
            <a:endParaRPr sz="1400" dirty="0">
              <a:latin typeface="Arial"/>
              <a:cs typeface="Arial"/>
            </a:endParaRPr>
          </a:p>
          <a:p>
            <a:pPr marL="192405" marR="26289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398780" algn="l"/>
              </a:tabLst>
            </a:pPr>
            <a:r>
              <a:rPr sz="1400" b="1" spc="65" dirty="0">
                <a:solidFill>
                  <a:srgbClr val="231F20"/>
                </a:solidFill>
                <a:latin typeface="Arial"/>
                <a:cs typeface="Arial"/>
              </a:rPr>
              <a:t>Оценка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обстановки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устранение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70" dirty="0">
                <a:solidFill>
                  <a:srgbClr val="231F20"/>
                </a:solidFill>
                <a:latin typeface="Arial"/>
                <a:cs typeface="Arial"/>
              </a:rPr>
              <a:t>угрожающих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факторов.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31F20"/>
                </a:solidFill>
                <a:latin typeface="Arial"/>
                <a:cs typeface="Arial"/>
              </a:rPr>
              <a:t>Перемещение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пострадавшего.</a:t>
            </a:r>
            <a:endParaRPr sz="1400" dirty="0">
              <a:latin typeface="Arial"/>
              <a:cs typeface="Arial"/>
            </a:endParaRPr>
          </a:p>
          <a:p>
            <a:pPr marL="444500" marR="1214755" lvl="1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815340" algn="l"/>
              </a:tabLst>
            </a:pP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Извлечение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пострадавшего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из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автомобиля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или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труднодоступного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места.</a:t>
            </a:r>
            <a:endParaRPr sz="1400" dirty="0">
              <a:latin typeface="Arial"/>
              <a:cs typeface="Arial"/>
            </a:endParaRPr>
          </a:p>
          <a:p>
            <a:pPr marL="814705" lvl="1" indent="-3708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815340" algn="l"/>
              </a:tabLst>
            </a:pPr>
            <a:r>
              <a:rPr sz="1400" b="1" spc="55" dirty="0">
                <a:solidFill>
                  <a:srgbClr val="231F20"/>
                </a:solidFill>
                <a:latin typeface="Arial"/>
                <a:cs typeface="Arial"/>
              </a:rPr>
              <a:t>Общие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правила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транспортировки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пострадавшего.</a:t>
            </a:r>
            <a:endParaRPr sz="1400" dirty="0">
              <a:latin typeface="Arial"/>
              <a:cs typeface="Arial"/>
            </a:endParaRPr>
          </a:p>
          <a:p>
            <a:pPr marL="192405" marR="125730">
              <a:lnSpc>
                <a:spcPct val="100000"/>
              </a:lnSpc>
              <a:spcBef>
                <a:spcPts val="844"/>
              </a:spcBef>
              <a:buAutoNum type="arabicPeriod"/>
              <a:tabLst>
                <a:tab pos="398780" algn="l"/>
              </a:tabLst>
            </a:pP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Проведение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обзорного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осмотра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пострадавшего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60" dirty="0">
                <a:solidFill>
                  <a:srgbClr val="231F20"/>
                </a:solidFill>
                <a:latin typeface="Arial"/>
                <a:cs typeface="Arial"/>
              </a:rPr>
              <a:t>оказание </a:t>
            </a:r>
            <a:r>
              <a:rPr sz="1400" b="1" spc="-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первой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31F20"/>
                </a:solidFill>
                <a:latin typeface="Arial"/>
                <a:cs typeface="Arial"/>
              </a:rPr>
              <a:t>помощи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5" dirty="0">
                <a:solidFill>
                  <a:srgbClr val="231F20"/>
                </a:solidFill>
                <a:latin typeface="Arial"/>
                <a:cs typeface="Arial"/>
              </a:rPr>
              <a:t>наружных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кровотечениях.</a:t>
            </a:r>
            <a:endParaRPr sz="1400" dirty="0">
              <a:latin typeface="Arial"/>
              <a:cs typeface="Arial"/>
            </a:endParaRPr>
          </a:p>
          <a:p>
            <a:pPr marL="398145" indent="-206375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398780" algn="l"/>
              </a:tabLst>
            </a:pPr>
            <a:r>
              <a:rPr sz="1400" b="1" spc="-30" dirty="0">
                <a:solidFill>
                  <a:srgbClr val="231F20"/>
                </a:solidFill>
                <a:latin typeface="Arial"/>
                <a:cs typeface="Arial"/>
              </a:rPr>
              <a:t>Способ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проверки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сознания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дыхания.</a:t>
            </a:r>
            <a:endParaRPr sz="1400" dirty="0">
              <a:latin typeface="Arial"/>
              <a:cs typeface="Arial"/>
            </a:endParaRPr>
          </a:p>
          <a:p>
            <a:pPr marL="398145" indent="-206375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398780" algn="l"/>
              </a:tabLst>
            </a:pP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Проведение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сердечно-легочной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31F20"/>
                </a:solidFill>
                <a:latin typeface="Arial"/>
                <a:cs typeface="Arial"/>
              </a:rPr>
              <a:t>реанимации.</a:t>
            </a:r>
            <a:endParaRPr sz="1400" dirty="0">
              <a:latin typeface="Arial"/>
              <a:cs typeface="Arial"/>
            </a:endParaRPr>
          </a:p>
          <a:p>
            <a:pPr marL="814705" lvl="1" indent="-3708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815340" algn="l"/>
              </a:tabLst>
            </a:pP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Правила</a:t>
            </a:r>
            <a:r>
              <a:rPr sz="14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проведения</a:t>
            </a:r>
            <a:r>
              <a:rPr sz="14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надавливаний</a:t>
            </a:r>
            <a:r>
              <a:rPr sz="14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65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14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грудную</a:t>
            </a:r>
            <a:r>
              <a:rPr sz="14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0" dirty="0">
                <a:solidFill>
                  <a:srgbClr val="231F20"/>
                </a:solidFill>
                <a:latin typeface="Arial"/>
                <a:cs typeface="Arial"/>
              </a:rPr>
              <a:t>клетку.</a:t>
            </a:r>
            <a:endParaRPr sz="1400" dirty="0">
              <a:latin typeface="Arial"/>
              <a:cs typeface="Arial"/>
            </a:endParaRPr>
          </a:p>
          <a:p>
            <a:pPr marL="814705" lvl="1" indent="-3708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815340" algn="l"/>
              </a:tabLst>
            </a:pP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Правила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проведения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231F20"/>
                </a:solidFill>
                <a:latin typeface="Arial"/>
                <a:cs typeface="Arial"/>
              </a:rPr>
              <a:t>искусственного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дыхания.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47159" y="496884"/>
            <a:ext cx="237490" cy="66802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11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12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47159" y="1460739"/>
            <a:ext cx="237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14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47159" y="1998050"/>
            <a:ext cx="237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15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47159" y="2499446"/>
            <a:ext cx="237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16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47159" y="2856824"/>
            <a:ext cx="237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19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47159" y="3286211"/>
            <a:ext cx="237490" cy="131064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24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25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25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27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895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rebuchet MS"/>
                <a:cs typeface="Trebuchet MS"/>
              </a:rPr>
              <a:t>8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62615" y="156770"/>
            <a:ext cx="237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27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62615" y="694082"/>
            <a:ext cx="237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29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62615" y="1123468"/>
            <a:ext cx="237490" cy="66802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31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32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2615" y="2162176"/>
            <a:ext cx="237490" cy="66802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32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32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2615" y="2840839"/>
            <a:ext cx="237490" cy="195326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33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34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35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35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37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38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07255" y="156236"/>
            <a:ext cx="41656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31F20"/>
                </a:solidFill>
              </a:rPr>
              <a:t>4.3.</a:t>
            </a:r>
            <a:r>
              <a:rPr sz="1400" spc="-80" dirty="0">
                <a:solidFill>
                  <a:srgbClr val="231F20"/>
                </a:solidFill>
              </a:rPr>
              <a:t> </a:t>
            </a:r>
            <a:r>
              <a:rPr sz="1400" spc="35" dirty="0">
                <a:solidFill>
                  <a:srgbClr val="231F20"/>
                </a:solidFill>
              </a:rPr>
              <a:t>Применение</a:t>
            </a:r>
            <a:r>
              <a:rPr sz="1400" spc="-75" dirty="0">
                <a:solidFill>
                  <a:srgbClr val="231F20"/>
                </a:solidFill>
              </a:rPr>
              <a:t> </a:t>
            </a:r>
            <a:r>
              <a:rPr sz="1400" spc="10" dirty="0">
                <a:solidFill>
                  <a:srgbClr val="231F20"/>
                </a:solidFill>
              </a:rPr>
              <a:t>автоматического</a:t>
            </a:r>
            <a:r>
              <a:rPr sz="1400" spc="-80" dirty="0">
                <a:solidFill>
                  <a:srgbClr val="231F20"/>
                </a:solidFill>
              </a:rPr>
              <a:t> </a:t>
            </a:r>
            <a:r>
              <a:rPr sz="1400" spc="60" dirty="0">
                <a:solidFill>
                  <a:srgbClr val="231F20"/>
                </a:solidFill>
              </a:rPr>
              <a:t>наружного </a:t>
            </a:r>
            <a:r>
              <a:rPr sz="1400" spc="-370" dirty="0">
                <a:solidFill>
                  <a:srgbClr val="231F20"/>
                </a:solidFill>
              </a:rPr>
              <a:t> </a:t>
            </a:r>
            <a:r>
              <a:rPr sz="1400" spc="5" dirty="0">
                <a:solidFill>
                  <a:srgbClr val="231F20"/>
                </a:solidFill>
              </a:rPr>
              <a:t>дефибриллятора</a:t>
            </a:r>
            <a:r>
              <a:rPr sz="1400" spc="-70" dirty="0">
                <a:solidFill>
                  <a:srgbClr val="231F20"/>
                </a:solidFill>
              </a:rPr>
              <a:t> </a:t>
            </a:r>
            <a:r>
              <a:rPr sz="1400" spc="40" dirty="0">
                <a:solidFill>
                  <a:srgbClr val="231F20"/>
                </a:solidFill>
              </a:rPr>
              <a:t>(АНД).</a:t>
            </a:r>
            <a:endParaRPr sz="1400"/>
          </a:p>
        </p:txBody>
      </p:sp>
      <p:sp>
        <p:nvSpPr>
          <p:cNvPr id="9" name="object 9"/>
          <p:cNvSpPr txBox="1"/>
          <p:nvPr/>
        </p:nvSpPr>
        <p:spPr>
          <a:xfrm>
            <a:off x="455312" y="690881"/>
            <a:ext cx="5589905" cy="4091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160" marR="365125">
              <a:lnSpc>
                <a:spcPct val="100000"/>
              </a:lnSpc>
              <a:spcBef>
                <a:spcPts val="100"/>
              </a:spcBef>
            </a:pPr>
            <a:r>
              <a:rPr sz="1400" b="1" spc="60" dirty="0">
                <a:solidFill>
                  <a:srgbClr val="231F20"/>
                </a:solidFill>
                <a:latin typeface="Arial"/>
                <a:cs typeface="Arial"/>
              </a:rPr>
              <a:t>4.4.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60" dirty="0">
                <a:solidFill>
                  <a:srgbClr val="231F20"/>
                </a:solidFill>
                <a:latin typeface="Arial"/>
                <a:cs typeface="Arial"/>
              </a:rPr>
              <a:t>Оказание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первой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31F20"/>
                </a:solidFill>
                <a:latin typeface="Arial"/>
                <a:cs typeface="Arial"/>
              </a:rPr>
              <a:t>помощи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полном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0" dirty="0">
                <a:solidFill>
                  <a:srgbClr val="231F20"/>
                </a:solidFill>
                <a:latin typeface="Arial"/>
                <a:cs typeface="Arial"/>
              </a:rPr>
              <a:t>нарушении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проходимости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231F20"/>
                </a:solidFill>
                <a:latin typeface="Arial"/>
                <a:cs typeface="Arial"/>
              </a:rPr>
              <a:t>дыхательных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путей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инородным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телом.</a:t>
            </a:r>
            <a:endParaRPr sz="1400">
              <a:latin typeface="Arial"/>
              <a:cs typeface="Arial"/>
            </a:endParaRPr>
          </a:p>
          <a:p>
            <a:pPr marL="218440" indent="-206375">
              <a:lnSpc>
                <a:spcPct val="100000"/>
              </a:lnSpc>
              <a:spcBef>
                <a:spcPts val="850"/>
              </a:spcBef>
              <a:buAutoNum type="arabicPeriod" startAt="5"/>
              <a:tabLst>
                <a:tab pos="219075" algn="l"/>
              </a:tabLst>
            </a:pP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Проведение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подробного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осмотра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опроса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пострадавшего.</a:t>
            </a:r>
            <a:endParaRPr sz="1400">
              <a:latin typeface="Arial"/>
              <a:cs typeface="Arial"/>
            </a:endParaRPr>
          </a:p>
          <a:p>
            <a:pPr marL="12700" marR="393065">
              <a:lnSpc>
                <a:spcPct val="100000"/>
              </a:lnSpc>
              <a:spcBef>
                <a:spcPts val="850"/>
              </a:spcBef>
              <a:buAutoNum type="arabicPeriod" startAt="5"/>
              <a:tabLst>
                <a:tab pos="219075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травмах,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Arial"/>
                <a:cs typeface="Arial"/>
              </a:rPr>
              <a:t>воздействиях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излучения,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Arial"/>
                <a:cs typeface="Arial"/>
              </a:rPr>
              <a:t>высоких </a:t>
            </a: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температур,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химических </a:t>
            </a:r>
            <a:r>
              <a:rPr sz="1400" b="1" spc="-10" dirty="0">
                <a:solidFill>
                  <a:srgbClr val="231F20"/>
                </a:solidFill>
                <a:latin typeface="Arial"/>
                <a:cs typeface="Arial"/>
              </a:rPr>
              <a:t>веществ, </a:t>
            </a:r>
            <a:r>
              <a:rPr sz="1400" b="1" spc="50" dirty="0">
                <a:solidFill>
                  <a:srgbClr val="231F20"/>
                </a:solidFill>
                <a:latin typeface="Arial"/>
                <a:cs typeface="Arial"/>
              </a:rPr>
              <a:t>укусах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или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0" dirty="0">
                <a:solidFill>
                  <a:srgbClr val="231F20"/>
                </a:solidFill>
                <a:latin typeface="Arial"/>
                <a:cs typeface="Arial"/>
              </a:rPr>
              <a:t>ужаливании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Arial"/>
                <a:cs typeface="Arial"/>
              </a:rPr>
              <a:t>ядовитых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животных.</a:t>
            </a:r>
            <a:endParaRPr sz="1400">
              <a:latin typeface="Arial"/>
              <a:cs typeface="Arial"/>
            </a:endParaRPr>
          </a:p>
          <a:p>
            <a:pPr marL="635000" lvl="1" indent="-371475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635635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31F20"/>
                </a:solidFill>
                <a:latin typeface="Arial"/>
                <a:cs typeface="Arial"/>
              </a:rPr>
              <a:t>травмах.</a:t>
            </a:r>
            <a:endParaRPr sz="1400">
              <a:latin typeface="Arial"/>
              <a:cs typeface="Arial"/>
            </a:endParaRPr>
          </a:p>
          <a:p>
            <a:pPr marL="979805" lvl="2" indent="-5359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9804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травме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Arial"/>
                <a:cs typeface="Arial"/>
              </a:rPr>
              <a:t>головы.</a:t>
            </a:r>
            <a:endParaRPr sz="1400">
              <a:latin typeface="Arial"/>
              <a:cs typeface="Arial"/>
            </a:endParaRPr>
          </a:p>
          <a:p>
            <a:pPr marL="979805" lvl="2" indent="-535940">
              <a:lnSpc>
                <a:spcPct val="100000"/>
              </a:lnSpc>
              <a:spcBef>
                <a:spcPts val="844"/>
              </a:spcBef>
              <a:buAutoNum type="arabicPeriod"/>
              <a:tabLst>
                <a:tab pos="9804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травмах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31F20"/>
                </a:solidFill>
                <a:latin typeface="Arial"/>
                <a:cs typeface="Arial"/>
              </a:rPr>
              <a:t>глаза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31F20"/>
                </a:solidFill>
                <a:latin typeface="Arial"/>
                <a:cs typeface="Arial"/>
              </a:rPr>
              <a:t>век.</a:t>
            </a:r>
            <a:endParaRPr sz="1400">
              <a:latin typeface="Arial"/>
              <a:cs typeface="Arial"/>
            </a:endParaRPr>
          </a:p>
          <a:p>
            <a:pPr marL="979805" lvl="2" indent="-5359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9804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Arial"/>
                <a:cs typeface="Arial"/>
              </a:rPr>
              <a:t>носовом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кровотечении.</a:t>
            </a:r>
            <a:endParaRPr sz="1400">
              <a:latin typeface="Arial"/>
              <a:cs typeface="Arial"/>
            </a:endParaRPr>
          </a:p>
          <a:p>
            <a:pPr marL="979805" lvl="2" indent="-5359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9804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травме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60" dirty="0">
                <a:solidFill>
                  <a:srgbClr val="231F20"/>
                </a:solidFill>
                <a:latin typeface="Arial"/>
                <a:cs typeface="Arial"/>
              </a:rPr>
              <a:t>шеи.</a:t>
            </a:r>
            <a:endParaRPr sz="1400">
              <a:latin typeface="Arial"/>
              <a:cs typeface="Arial"/>
            </a:endParaRPr>
          </a:p>
          <a:p>
            <a:pPr marL="979805" lvl="2" indent="-5359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9804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0" dirty="0">
                <a:solidFill>
                  <a:srgbClr val="231F20"/>
                </a:solidFill>
                <a:latin typeface="Arial"/>
                <a:cs typeface="Arial"/>
              </a:rPr>
              <a:t>ранении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грудной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31F20"/>
                </a:solidFill>
                <a:latin typeface="Arial"/>
                <a:cs typeface="Arial"/>
              </a:rPr>
              <a:t>клетки.</a:t>
            </a:r>
            <a:endParaRPr sz="1400">
              <a:latin typeface="Arial"/>
              <a:cs typeface="Arial"/>
            </a:endParaRPr>
          </a:p>
          <a:p>
            <a:pPr marL="979805" lvl="2" indent="-5359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9804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травмах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0" dirty="0">
                <a:solidFill>
                  <a:srgbClr val="231F20"/>
                </a:solidFill>
                <a:latin typeface="Arial"/>
                <a:cs typeface="Arial"/>
              </a:rPr>
              <a:t>живота.</a:t>
            </a:r>
            <a:endParaRPr sz="1400">
              <a:latin typeface="Arial"/>
              <a:cs typeface="Arial"/>
            </a:endParaRPr>
          </a:p>
          <a:p>
            <a:pPr marL="979805" lvl="2" indent="-5359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9804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травмах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конечностей.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869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74049" y="156720"/>
            <a:ext cx="33807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31F20"/>
                </a:solidFill>
              </a:rPr>
              <a:t>6.2.</a:t>
            </a:r>
            <a:r>
              <a:rPr sz="1400" spc="-85" dirty="0">
                <a:solidFill>
                  <a:srgbClr val="231F20"/>
                </a:solidFill>
              </a:rPr>
              <a:t> </a:t>
            </a:r>
            <a:r>
              <a:rPr sz="1400" spc="20" dirty="0">
                <a:solidFill>
                  <a:srgbClr val="231F20"/>
                </a:solidFill>
              </a:rPr>
              <a:t>Первая</a:t>
            </a:r>
            <a:r>
              <a:rPr sz="1400" spc="-80" dirty="0">
                <a:solidFill>
                  <a:srgbClr val="231F20"/>
                </a:solidFill>
              </a:rPr>
              <a:t> </a:t>
            </a:r>
            <a:r>
              <a:rPr sz="1400" spc="25" dirty="0">
                <a:solidFill>
                  <a:srgbClr val="231F20"/>
                </a:solidFill>
              </a:rPr>
              <a:t>помощь</a:t>
            </a:r>
            <a:r>
              <a:rPr sz="1400" spc="-85" dirty="0">
                <a:solidFill>
                  <a:srgbClr val="231F20"/>
                </a:solidFill>
              </a:rPr>
              <a:t> </a:t>
            </a:r>
            <a:r>
              <a:rPr sz="1400" spc="25" dirty="0">
                <a:solidFill>
                  <a:srgbClr val="231F20"/>
                </a:solidFill>
              </a:rPr>
              <a:t>при</a:t>
            </a:r>
            <a:r>
              <a:rPr sz="1400" spc="-80" dirty="0">
                <a:solidFill>
                  <a:srgbClr val="231F20"/>
                </a:solidFill>
              </a:rPr>
              <a:t> </a:t>
            </a:r>
            <a:r>
              <a:rPr sz="1400" spc="20" dirty="0">
                <a:solidFill>
                  <a:srgbClr val="231F20"/>
                </a:solidFill>
              </a:rPr>
              <a:t>отравлении.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774049" y="370080"/>
            <a:ext cx="5438140" cy="3986529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727710" lvl="2" indent="-535940">
              <a:lnSpc>
                <a:spcPct val="100000"/>
              </a:lnSpc>
              <a:spcBef>
                <a:spcPts val="950"/>
              </a:spcBef>
              <a:buAutoNum type="arabicPeriod"/>
              <a:tabLst>
                <a:tab pos="728345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отравлении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через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рот.</a:t>
            </a:r>
            <a:endParaRPr sz="1400">
              <a:latin typeface="Arial"/>
              <a:cs typeface="Arial"/>
            </a:endParaRPr>
          </a:p>
          <a:p>
            <a:pPr marL="192405" marR="547370" lvl="2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728345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поступлении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токсических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Arial"/>
                <a:cs typeface="Arial"/>
              </a:rPr>
              <a:t>веществ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через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Arial"/>
                <a:cs typeface="Arial"/>
              </a:rPr>
              <a:t>дыхательные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пути.</a:t>
            </a:r>
            <a:endParaRPr sz="1400">
              <a:latin typeface="Arial"/>
              <a:cs typeface="Arial"/>
            </a:endParaRPr>
          </a:p>
          <a:p>
            <a:pPr marL="727710" lvl="2" indent="-5359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728345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5" dirty="0">
                <a:solidFill>
                  <a:srgbClr val="231F20"/>
                </a:solidFill>
                <a:latin typeface="Arial"/>
                <a:cs typeface="Arial"/>
              </a:rPr>
              <a:t>поражении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глаз.</a:t>
            </a:r>
            <a:endParaRPr sz="1400">
              <a:latin typeface="Arial"/>
              <a:cs typeface="Arial"/>
            </a:endParaRPr>
          </a:p>
          <a:p>
            <a:pPr marL="382905" lvl="1" indent="-370840">
              <a:lnSpc>
                <a:spcPct val="100000"/>
              </a:lnSpc>
              <a:spcBef>
                <a:spcPts val="850"/>
              </a:spcBef>
              <a:buAutoNum type="arabicPeriod" startAt="3"/>
              <a:tabLst>
                <a:tab pos="3835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термических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70" dirty="0">
                <a:solidFill>
                  <a:srgbClr val="231F20"/>
                </a:solidFill>
                <a:latin typeface="Arial"/>
                <a:cs typeface="Arial"/>
              </a:rPr>
              <a:t>ожогах.</a:t>
            </a:r>
            <a:endParaRPr sz="1400">
              <a:latin typeface="Arial"/>
              <a:cs typeface="Arial"/>
            </a:endParaRPr>
          </a:p>
          <a:p>
            <a:pPr marL="382905" lvl="1" indent="-370840">
              <a:lnSpc>
                <a:spcPct val="100000"/>
              </a:lnSpc>
              <a:spcBef>
                <a:spcPts val="850"/>
              </a:spcBef>
              <a:buAutoNum type="arabicPeriod" startAt="3"/>
              <a:tabLst>
                <a:tab pos="3835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тепловом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(солнечном)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60" dirty="0">
                <a:solidFill>
                  <a:srgbClr val="231F20"/>
                </a:solidFill>
                <a:latin typeface="Arial"/>
                <a:cs typeface="Arial"/>
              </a:rPr>
              <a:t>ударе.</a:t>
            </a:r>
            <a:endParaRPr sz="1400">
              <a:latin typeface="Arial"/>
              <a:cs typeface="Arial"/>
            </a:endParaRPr>
          </a:p>
          <a:p>
            <a:pPr marL="382905" lvl="1" indent="-370840">
              <a:lnSpc>
                <a:spcPct val="100000"/>
              </a:lnSpc>
              <a:spcBef>
                <a:spcPts val="844"/>
              </a:spcBef>
              <a:buAutoNum type="arabicPeriod" startAt="3"/>
              <a:tabLst>
                <a:tab pos="3835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31F20"/>
                </a:solidFill>
                <a:latin typeface="Arial"/>
                <a:cs typeface="Arial"/>
              </a:rPr>
              <a:t>отморожениях.</a:t>
            </a:r>
            <a:endParaRPr sz="1400">
              <a:latin typeface="Arial"/>
              <a:cs typeface="Arial"/>
            </a:endParaRPr>
          </a:p>
          <a:p>
            <a:pPr marL="382905" lvl="1" indent="-370840">
              <a:lnSpc>
                <a:spcPct val="100000"/>
              </a:lnSpc>
              <a:spcBef>
                <a:spcPts val="850"/>
              </a:spcBef>
              <a:buAutoNum type="arabicPeriod" startAt="3"/>
              <a:tabLst>
                <a:tab pos="3835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0" dirty="0">
                <a:solidFill>
                  <a:srgbClr val="231F20"/>
                </a:solidFill>
                <a:latin typeface="Arial"/>
                <a:cs typeface="Arial"/>
              </a:rPr>
              <a:t>общем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0" dirty="0">
                <a:solidFill>
                  <a:srgbClr val="231F20"/>
                </a:solidFill>
                <a:latin typeface="Arial"/>
                <a:cs typeface="Arial"/>
              </a:rPr>
              <a:t>переохлаждении.</a:t>
            </a:r>
            <a:endParaRPr sz="1400">
              <a:latin typeface="Arial"/>
              <a:cs typeface="Arial"/>
            </a:endParaRPr>
          </a:p>
          <a:p>
            <a:pPr marL="382905" lvl="1" indent="-370840">
              <a:lnSpc>
                <a:spcPct val="100000"/>
              </a:lnSpc>
              <a:spcBef>
                <a:spcPts val="850"/>
              </a:spcBef>
              <a:buAutoNum type="arabicPeriod" startAt="3"/>
              <a:tabLst>
                <a:tab pos="3835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5" dirty="0">
                <a:solidFill>
                  <a:srgbClr val="231F20"/>
                </a:solidFill>
                <a:latin typeface="Arial"/>
                <a:cs typeface="Arial"/>
              </a:rPr>
              <a:t>поражении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31F20"/>
                </a:solidFill>
                <a:latin typeface="Arial"/>
                <a:cs typeface="Arial"/>
              </a:rPr>
              <a:t>электрическим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0" dirty="0">
                <a:solidFill>
                  <a:srgbClr val="231F20"/>
                </a:solidFill>
                <a:latin typeface="Arial"/>
                <a:cs typeface="Arial"/>
              </a:rPr>
              <a:t>током.</a:t>
            </a:r>
            <a:endParaRPr sz="1400">
              <a:latin typeface="Arial"/>
              <a:cs typeface="Arial"/>
            </a:endParaRPr>
          </a:p>
          <a:p>
            <a:pPr marL="12700" marR="5080" lvl="1">
              <a:lnSpc>
                <a:spcPct val="100000"/>
              </a:lnSpc>
              <a:spcBef>
                <a:spcPts val="850"/>
              </a:spcBef>
              <a:buAutoNum type="arabicPeriod" startAt="3"/>
              <a:tabLst>
                <a:tab pos="383540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0" dirty="0">
                <a:solidFill>
                  <a:srgbClr val="231F20"/>
                </a:solidFill>
                <a:latin typeface="Arial"/>
                <a:cs typeface="Arial"/>
              </a:rPr>
              <a:t>укусах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или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31F20"/>
                </a:solidFill>
                <a:latin typeface="Arial"/>
                <a:cs typeface="Arial"/>
              </a:rPr>
              <a:t>ужаливаниях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Arial"/>
                <a:cs typeface="Arial"/>
              </a:rPr>
              <a:t>ядовитых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животных.</a:t>
            </a:r>
            <a:endParaRPr sz="1400">
              <a:latin typeface="Arial"/>
              <a:cs typeface="Arial"/>
            </a:endParaRPr>
          </a:p>
          <a:p>
            <a:pPr marL="727710" lvl="2" indent="-5359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728345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31F20"/>
                </a:solidFill>
                <a:latin typeface="Arial"/>
                <a:cs typeface="Arial"/>
              </a:rPr>
              <a:t>укусе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31F20"/>
                </a:solidFill>
                <a:latin typeface="Arial"/>
                <a:cs typeface="Arial"/>
              </a:rPr>
              <a:t>змеи.</a:t>
            </a:r>
            <a:endParaRPr sz="1400">
              <a:latin typeface="Arial"/>
              <a:cs typeface="Arial"/>
            </a:endParaRPr>
          </a:p>
          <a:p>
            <a:pPr marL="727710" lvl="2" indent="-53594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728345" algn="l"/>
              </a:tabLst>
            </a:pP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31F20"/>
                </a:solidFill>
                <a:latin typeface="Arial"/>
                <a:cs typeface="Arial"/>
              </a:rPr>
              <a:t>укусе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насекомых.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47367" y="47906"/>
            <a:ext cx="237490" cy="98933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41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41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42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47367" y="1227788"/>
            <a:ext cx="237490" cy="227457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43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44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46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48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49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49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51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47367" y="3692807"/>
            <a:ext cx="237490" cy="66802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51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52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2636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Trebuchet MS"/>
                <a:cs typeface="Trebuchet MS"/>
              </a:rPr>
              <a:t>10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299" y="156720"/>
            <a:ext cx="32251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31F20"/>
                </a:solidFill>
              </a:rPr>
              <a:t>6.9.</a:t>
            </a:r>
            <a:r>
              <a:rPr sz="1400" spc="-80" dirty="0">
                <a:solidFill>
                  <a:srgbClr val="231F20"/>
                </a:solidFill>
              </a:rPr>
              <a:t> </a:t>
            </a:r>
            <a:r>
              <a:rPr sz="1400" spc="20" dirty="0">
                <a:solidFill>
                  <a:srgbClr val="231F20"/>
                </a:solidFill>
              </a:rPr>
              <a:t>Первая</a:t>
            </a:r>
            <a:r>
              <a:rPr sz="1400" spc="-80" dirty="0">
                <a:solidFill>
                  <a:srgbClr val="231F20"/>
                </a:solidFill>
              </a:rPr>
              <a:t> </a:t>
            </a:r>
            <a:r>
              <a:rPr sz="1400" spc="25" dirty="0">
                <a:solidFill>
                  <a:srgbClr val="231F20"/>
                </a:solidFill>
              </a:rPr>
              <a:t>помощь</a:t>
            </a:r>
            <a:r>
              <a:rPr sz="1400" spc="-80" dirty="0">
                <a:solidFill>
                  <a:srgbClr val="231F20"/>
                </a:solidFill>
              </a:rPr>
              <a:t> </a:t>
            </a:r>
            <a:r>
              <a:rPr sz="1400" spc="25" dirty="0">
                <a:solidFill>
                  <a:srgbClr val="231F20"/>
                </a:solidFill>
              </a:rPr>
              <a:t>при</a:t>
            </a:r>
            <a:r>
              <a:rPr sz="1400" spc="-80" dirty="0">
                <a:solidFill>
                  <a:srgbClr val="231F20"/>
                </a:solidFill>
              </a:rPr>
              <a:t> </a:t>
            </a:r>
            <a:r>
              <a:rPr sz="1400" spc="50" dirty="0">
                <a:solidFill>
                  <a:srgbClr val="231F20"/>
                </a:solidFill>
              </a:rPr>
              <a:t>обмороке.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455357" y="370080"/>
            <a:ext cx="5441315" cy="195072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264160">
              <a:lnSpc>
                <a:spcPct val="100000"/>
              </a:lnSpc>
              <a:spcBef>
                <a:spcPts val="950"/>
              </a:spcBef>
            </a:pPr>
            <a:r>
              <a:rPr sz="1400" b="1" spc="60" dirty="0">
                <a:solidFill>
                  <a:srgbClr val="231F20"/>
                </a:solidFill>
                <a:latin typeface="Arial"/>
                <a:cs typeface="Arial"/>
              </a:rPr>
              <a:t>6.10.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судорожных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231F20"/>
                </a:solidFill>
                <a:latin typeface="Arial"/>
                <a:cs typeface="Arial"/>
              </a:rPr>
              <a:t>состояниях.</a:t>
            </a:r>
            <a:endParaRPr sz="1400">
              <a:latin typeface="Arial"/>
              <a:cs typeface="Arial"/>
            </a:endParaRPr>
          </a:p>
          <a:p>
            <a:pPr marL="12700" marR="20320">
              <a:lnSpc>
                <a:spcPct val="100000"/>
              </a:lnSpc>
              <a:spcBef>
                <a:spcPts val="850"/>
              </a:spcBef>
              <a:buAutoNum type="arabicPeriod" startAt="7"/>
              <a:tabLst>
                <a:tab pos="219075" algn="l"/>
              </a:tabLst>
            </a:pPr>
            <a:r>
              <a:rPr sz="1400" b="1" spc="60" dirty="0">
                <a:solidFill>
                  <a:srgbClr val="231F20"/>
                </a:solidFill>
                <a:latin typeface="Arial"/>
                <a:cs typeface="Arial"/>
              </a:rPr>
              <a:t>Оказание </a:t>
            </a:r>
            <a:r>
              <a:rPr sz="1400" b="1" spc="45" dirty="0">
                <a:solidFill>
                  <a:srgbClr val="231F20"/>
                </a:solidFill>
                <a:latin typeface="Arial"/>
                <a:cs typeface="Arial"/>
              </a:rPr>
              <a:t>помощи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пострадавшему 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в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принятии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 лекарственных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препаратов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231F20"/>
                </a:solidFill>
                <a:latin typeface="Arial"/>
                <a:cs typeface="Arial"/>
              </a:rPr>
              <a:t>для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медицинского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применения,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231F20"/>
                </a:solidFill>
                <a:latin typeface="Arial"/>
                <a:cs typeface="Arial"/>
              </a:rPr>
              <a:t>назначенных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5" dirty="0">
                <a:solidFill>
                  <a:srgbClr val="231F20"/>
                </a:solidFill>
                <a:latin typeface="Arial"/>
                <a:cs typeface="Arial"/>
              </a:rPr>
              <a:t>ранее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31F20"/>
                </a:solidFill>
                <a:latin typeface="Arial"/>
                <a:cs typeface="Arial"/>
              </a:rPr>
              <a:t>лечащим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Arial"/>
                <a:cs typeface="Arial"/>
              </a:rPr>
              <a:t>врачом.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850"/>
              </a:spcBef>
              <a:buAutoNum type="arabicPeriod" startAt="7"/>
              <a:tabLst>
                <a:tab pos="219075" algn="l"/>
              </a:tabLst>
            </a:pPr>
            <a:r>
              <a:rPr sz="1400" b="1" spc="40" dirty="0">
                <a:solidFill>
                  <a:srgbClr val="231F20"/>
                </a:solidFill>
                <a:latin typeface="Arial"/>
                <a:cs typeface="Arial"/>
              </a:rPr>
              <a:t>Придание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4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0" dirty="0">
                <a:solidFill>
                  <a:srgbClr val="231F20"/>
                </a:solidFill>
                <a:latin typeface="Arial"/>
                <a:cs typeface="Arial"/>
              </a:rPr>
              <a:t>поддержание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оптимального</a:t>
            </a:r>
            <a:r>
              <a:rPr sz="14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31F20"/>
                </a:solidFill>
                <a:latin typeface="Arial"/>
                <a:cs typeface="Arial"/>
              </a:rPr>
              <a:t>положения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тела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31F20"/>
                </a:solidFill>
                <a:latin typeface="Arial"/>
                <a:cs typeface="Arial"/>
              </a:rPr>
              <a:t>пострадавшего.</a:t>
            </a:r>
            <a:endParaRPr sz="1400">
              <a:latin typeface="Arial"/>
              <a:cs typeface="Arial"/>
            </a:endParaRPr>
          </a:p>
          <a:p>
            <a:pPr marL="218440" indent="-206375">
              <a:lnSpc>
                <a:spcPct val="100000"/>
              </a:lnSpc>
              <a:spcBef>
                <a:spcPts val="850"/>
              </a:spcBef>
              <a:buAutoNum type="arabicPeriod" startAt="7"/>
              <a:tabLst>
                <a:tab pos="219075" algn="l"/>
              </a:tabLst>
            </a:pPr>
            <a:r>
              <a:rPr sz="1400" b="1" spc="60" dirty="0">
                <a:solidFill>
                  <a:srgbClr val="231F20"/>
                </a:solidFill>
                <a:latin typeface="Arial"/>
                <a:cs typeface="Arial"/>
              </a:rPr>
              <a:t>Оказание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31F2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60" dirty="0">
                <a:solidFill>
                  <a:srgbClr val="231F20"/>
                </a:solidFill>
                <a:latin typeface="Arial"/>
                <a:cs typeface="Arial"/>
              </a:rPr>
              <a:t>поддержки.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75283" y="48440"/>
            <a:ext cx="237490" cy="98933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53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53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54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75283" y="1552273"/>
            <a:ext cx="237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55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75283" y="2089584"/>
            <a:ext cx="237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F26622"/>
                </a:solidFill>
                <a:latin typeface="Arial"/>
                <a:cs typeface="Arial"/>
              </a:rPr>
              <a:t>56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022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75" dirty="0">
                <a:solidFill>
                  <a:srgbClr val="231F20"/>
                </a:solidFill>
                <a:latin typeface="Trebuchet MS"/>
                <a:cs typeface="Trebuchet MS"/>
              </a:rPr>
              <a:t>11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300" y="141666"/>
            <a:ext cx="63976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5" dirty="0"/>
              <a:t>ПЕРЕЧЕНЬ</a:t>
            </a:r>
            <a:r>
              <a:rPr spc="-70" dirty="0"/>
              <a:t> </a:t>
            </a:r>
            <a:r>
              <a:rPr spc="-15" dirty="0"/>
              <a:t>МЕРОПРИЯТИЙ</a:t>
            </a:r>
            <a:r>
              <a:rPr spc="-70" dirty="0"/>
              <a:t> </a:t>
            </a:r>
            <a:r>
              <a:rPr spc="55" dirty="0"/>
              <a:t>ПО</a:t>
            </a:r>
            <a:r>
              <a:rPr spc="-70" dirty="0"/>
              <a:t> </a:t>
            </a:r>
            <a:r>
              <a:rPr spc="50" dirty="0"/>
              <a:t>ОКАЗАНИЮ</a:t>
            </a:r>
            <a:r>
              <a:rPr spc="-70" dirty="0"/>
              <a:t> </a:t>
            </a:r>
            <a:r>
              <a:rPr spc="-25" dirty="0"/>
              <a:t>ПЕРВОЙ</a:t>
            </a:r>
            <a:r>
              <a:rPr spc="-65" dirty="0"/>
              <a:t> </a:t>
            </a:r>
            <a:r>
              <a:rPr spc="55" dirty="0"/>
              <a:t>ПОМОЩИ: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9293" y="622157"/>
            <a:ext cx="6334125" cy="1242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8510" indent="-12446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779145" algn="l"/>
              </a:tabLst>
            </a:pP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Проведение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оценки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обстановки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обеспечение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безопасных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условий </a:t>
            </a:r>
            <a:r>
              <a:rPr sz="9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оказания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помощи.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31F20"/>
              </a:buClr>
              <a:buFont typeface="Lucida Sans Unicode"/>
              <a:buAutoNum type="arabicPeriod"/>
            </a:pPr>
            <a:endParaRPr sz="850">
              <a:latin typeface="Lucida Sans Unicode"/>
              <a:cs typeface="Lucida Sans Unicode"/>
            </a:endParaRPr>
          </a:p>
          <a:p>
            <a:pPr marL="70485" marR="5080" indent="-58419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36525" algn="l"/>
              </a:tabLst>
            </a:pP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Проведение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обзорного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осмотра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9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(пострадавших)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выявления</a:t>
            </a:r>
            <a:r>
              <a:rPr sz="9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продолжающегося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наружного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кровотечения. </a:t>
            </a:r>
            <a:r>
              <a:rPr sz="900" spc="-2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необходимости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осуществление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мероприятий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временной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остановке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кровотечения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одним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несколькими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способами.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231F20"/>
              </a:buClr>
              <a:buFont typeface="Lucida Sans Unicode"/>
              <a:buAutoNum type="arabicPeriod"/>
            </a:pPr>
            <a:endParaRPr sz="900">
              <a:latin typeface="Lucida Sans Unicode"/>
              <a:cs typeface="Lucida Sans Unicode"/>
            </a:endParaRPr>
          </a:p>
          <a:p>
            <a:pPr marL="1783080" indent="-124460">
              <a:lnSpc>
                <a:spcPct val="100000"/>
              </a:lnSpc>
              <a:buAutoNum type="arabicPeriod"/>
              <a:tabLst>
                <a:tab pos="1783714" algn="l"/>
              </a:tabLst>
            </a:pP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Определение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наличия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00">
              <a:latin typeface="Lucida Sans Unicode"/>
              <a:cs typeface="Lucida Sans Unicode"/>
            </a:endParaRPr>
          </a:p>
          <a:p>
            <a:pPr marR="10160" algn="ctr">
              <a:lnSpc>
                <a:spcPct val="100000"/>
              </a:lnSpc>
              <a:tabLst>
                <a:tab pos="3562985" algn="l"/>
              </a:tabLst>
            </a:pPr>
            <a:r>
              <a:rPr sz="900" b="1" spc="-15" dirty="0">
                <a:solidFill>
                  <a:srgbClr val="2B2E7F"/>
                </a:solidFill>
                <a:latin typeface="Arial"/>
                <a:cs typeface="Arial"/>
              </a:rPr>
              <a:t>СОЗНАНИЕ</a:t>
            </a:r>
            <a:r>
              <a:rPr sz="9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2B2E7F"/>
                </a:solidFill>
                <a:latin typeface="Arial"/>
                <a:cs typeface="Arial"/>
              </a:rPr>
              <a:t>ЕСТЬ:</a:t>
            </a:r>
            <a:r>
              <a:rPr sz="900" b="1" dirty="0">
                <a:solidFill>
                  <a:srgbClr val="2B2E7F"/>
                </a:solidFill>
                <a:latin typeface="Arial"/>
                <a:cs typeface="Arial"/>
              </a:rPr>
              <a:t>	</a:t>
            </a:r>
            <a:r>
              <a:rPr sz="900" b="1" spc="-10" dirty="0">
                <a:solidFill>
                  <a:srgbClr val="2B2E7F"/>
                </a:solidFill>
                <a:latin typeface="Arial"/>
                <a:cs typeface="Arial"/>
              </a:rPr>
              <a:t>СОЗНАНИЯ</a:t>
            </a:r>
            <a:r>
              <a:rPr sz="9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2B2E7F"/>
                </a:solidFill>
                <a:latin typeface="Arial"/>
                <a:cs typeface="Arial"/>
              </a:rPr>
              <a:t>НЕТ: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06856" y="1930321"/>
            <a:ext cx="3164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5170" marR="5080" indent="-713105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4.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Проведение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сердечно-легочной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поддержание 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проходимости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дыхательных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путей.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9606" y="1930321"/>
            <a:ext cx="3283585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marR="16510" indent="92710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5.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Проведение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подробного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осмотра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опроса </a:t>
            </a:r>
            <a:r>
              <a:rPr sz="9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(при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наличие </a:t>
            </a:r>
            <a:r>
              <a:rPr sz="9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сознания) </a:t>
            </a:r>
            <a:r>
              <a:rPr sz="9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для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выявления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 </a:t>
            </a:r>
            <a:r>
              <a:rPr sz="900" spc="-2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травм,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ранений,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отравлений,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укусов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ужаливаний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ядовитых  животных,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поражений,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вызванных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механическими,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химическими,</a:t>
            </a:r>
            <a:endParaRPr sz="900">
              <a:latin typeface="Lucida Sans Unicode"/>
              <a:cs typeface="Lucida Sans Unicode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электрическими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термическими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поражающими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факторами, 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воздействием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излучения,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других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состояний,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угрожающих жизни </a:t>
            </a:r>
            <a:r>
              <a:rPr sz="900" spc="-2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здоровью.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1034" y="2997083"/>
            <a:ext cx="32835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 marR="19685" indent="187325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6. </a:t>
            </a:r>
            <a:r>
              <a:rPr sz="9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Оказание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зависимости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 </a:t>
            </a:r>
            <a:r>
              <a:rPr sz="9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характера </a:t>
            </a:r>
            <a:r>
              <a:rPr sz="9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травм,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ранений,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отравлений,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укусов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ужаливаний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ядовитых  животных,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поражений,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вызванных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механическими,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химическими,</a:t>
            </a:r>
            <a:endParaRPr sz="900">
              <a:latin typeface="Lucida Sans Unicode"/>
              <a:cs typeface="Lucida Sans Unicode"/>
            </a:endParaRPr>
          </a:p>
          <a:p>
            <a:pPr marL="12065" marR="5080" indent="-635" algn="ctr">
              <a:lnSpc>
                <a:spcPct val="100000"/>
              </a:lnSpc>
            </a:pP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электрическими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термическими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поражающими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факторами, 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воздействием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излучения,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других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состояний,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угрожающих жизни </a:t>
            </a:r>
            <a:r>
              <a:rPr sz="900" spc="-2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здоровью.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8524" y="3911483"/>
            <a:ext cx="32150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" marR="5080" indent="-19050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7.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Оказание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принятии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лекарственных </a:t>
            </a:r>
            <a:r>
              <a:rPr sz="900" spc="-2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препаратов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медицинского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применения,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назначенных </a:t>
            </a:r>
            <a:r>
              <a:rPr sz="9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ранее</a:t>
            </a:r>
            <a:endParaRPr sz="900">
              <a:latin typeface="Lucida Sans Unicode"/>
              <a:cs typeface="Lucida Sans Unicode"/>
            </a:endParaRPr>
          </a:p>
          <a:p>
            <a:pPr marL="1410335">
              <a:lnSpc>
                <a:spcPct val="100000"/>
              </a:lnSpc>
            </a:pP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врачом.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0198" y="4444921"/>
            <a:ext cx="2962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7120" marR="5080" indent="-1075055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8.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Придание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поддержание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оптимального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положения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тела 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22400" y="3898796"/>
            <a:ext cx="313309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 marR="179705" indent="51435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9.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(если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не 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был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осуществлен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ранее),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контроль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состояния, </a:t>
            </a:r>
            <a:r>
              <a:rPr sz="9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оказание</a:t>
            </a:r>
            <a:endParaRPr sz="900">
              <a:latin typeface="Lucida Sans Unicode"/>
              <a:cs typeface="Lucida Sans Unicode"/>
            </a:endParaRPr>
          </a:p>
          <a:p>
            <a:pPr marL="12700" marR="5080" algn="ctr">
              <a:lnSpc>
                <a:spcPct val="100000"/>
              </a:lnSpc>
            </a:pP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психологической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поддержки,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перемещение,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транспортировка, </a:t>
            </a:r>
            <a:r>
              <a:rPr sz="900" spc="-2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передача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выездной бригаде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помощи,  </a:t>
            </a:r>
            <a:r>
              <a:rPr sz="9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организации,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специальным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службам,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обязанным  </a:t>
            </a:r>
            <a:r>
              <a:rPr sz="9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оказывать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первую</a:t>
            </a:r>
            <a:r>
              <a:rPr sz="9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9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900">
              <a:latin typeface="Lucida Sans Unicode"/>
              <a:cs typeface="Lucida Sans Unicode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4745" y="586806"/>
            <a:ext cx="6931025" cy="1221105"/>
            <a:chOff x="354745" y="586806"/>
            <a:chExt cx="6931025" cy="1221105"/>
          </a:xfrm>
        </p:grpSpPr>
        <p:sp>
          <p:nvSpPr>
            <p:cNvPr id="12" name="object 12"/>
            <p:cNvSpPr/>
            <p:nvPr/>
          </p:nvSpPr>
          <p:spPr>
            <a:xfrm>
              <a:off x="361095" y="593156"/>
              <a:ext cx="6904990" cy="256540"/>
            </a:xfrm>
            <a:custGeom>
              <a:avLst/>
              <a:gdLst/>
              <a:ahLst/>
              <a:cxnLst/>
              <a:rect l="l" t="t" r="r" b="b"/>
              <a:pathLst>
                <a:path w="6904990" h="256540">
                  <a:moveTo>
                    <a:pt x="128054" y="0"/>
                  </a:moveTo>
                  <a:lnTo>
                    <a:pt x="78213" y="10062"/>
                  </a:lnTo>
                  <a:lnTo>
                    <a:pt x="37509" y="37504"/>
                  </a:lnTo>
                  <a:lnTo>
                    <a:pt x="10064" y="78207"/>
                  </a:lnTo>
                  <a:lnTo>
                    <a:pt x="0" y="128054"/>
                  </a:lnTo>
                  <a:lnTo>
                    <a:pt x="10064" y="177892"/>
                  </a:lnTo>
                  <a:lnTo>
                    <a:pt x="37509" y="218592"/>
                  </a:lnTo>
                  <a:lnTo>
                    <a:pt x="78213" y="246033"/>
                  </a:lnTo>
                  <a:lnTo>
                    <a:pt x="128054" y="256095"/>
                  </a:lnTo>
                  <a:lnTo>
                    <a:pt x="6776504" y="256095"/>
                  </a:lnTo>
                  <a:lnTo>
                    <a:pt x="6826344" y="246033"/>
                  </a:lnTo>
                  <a:lnTo>
                    <a:pt x="6867048" y="218592"/>
                  </a:lnTo>
                  <a:lnTo>
                    <a:pt x="6894493" y="177892"/>
                  </a:lnTo>
                  <a:lnTo>
                    <a:pt x="6904558" y="128054"/>
                  </a:lnTo>
                  <a:lnTo>
                    <a:pt x="6894493" y="78207"/>
                  </a:lnTo>
                  <a:lnTo>
                    <a:pt x="6867048" y="37504"/>
                  </a:lnTo>
                  <a:lnTo>
                    <a:pt x="6826344" y="10062"/>
                  </a:lnTo>
                  <a:lnTo>
                    <a:pt x="6776504" y="0"/>
                  </a:lnTo>
                  <a:lnTo>
                    <a:pt x="128054" y="0"/>
                  </a:lnTo>
                  <a:close/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1099" y="923356"/>
              <a:ext cx="6904990" cy="344805"/>
            </a:xfrm>
            <a:custGeom>
              <a:avLst/>
              <a:gdLst/>
              <a:ahLst/>
              <a:cxnLst/>
              <a:rect l="l" t="t" r="r" b="b"/>
              <a:pathLst>
                <a:path w="6904990" h="344805">
                  <a:moveTo>
                    <a:pt x="152400" y="0"/>
                  </a:move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0" y="192303"/>
                  </a:lnTo>
                  <a:lnTo>
                    <a:pt x="7769" y="240471"/>
                  </a:lnTo>
                  <a:lnTo>
                    <a:pt x="29405" y="282306"/>
                  </a:lnTo>
                  <a:lnTo>
                    <a:pt x="62396" y="315297"/>
                  </a:lnTo>
                  <a:lnTo>
                    <a:pt x="104231" y="336933"/>
                  </a:lnTo>
                  <a:lnTo>
                    <a:pt x="152400" y="344703"/>
                  </a:lnTo>
                  <a:lnTo>
                    <a:pt x="6752145" y="344703"/>
                  </a:lnTo>
                  <a:lnTo>
                    <a:pt x="6800318" y="336933"/>
                  </a:lnTo>
                  <a:lnTo>
                    <a:pt x="6842154" y="315297"/>
                  </a:lnTo>
                  <a:lnTo>
                    <a:pt x="6875143" y="282306"/>
                  </a:lnTo>
                  <a:lnTo>
                    <a:pt x="6896776" y="240471"/>
                  </a:lnTo>
                  <a:lnTo>
                    <a:pt x="6904545" y="192303"/>
                  </a:lnTo>
                  <a:lnTo>
                    <a:pt x="6904545" y="152400"/>
                  </a:lnTo>
                  <a:lnTo>
                    <a:pt x="6896776" y="104231"/>
                  </a:lnTo>
                  <a:lnTo>
                    <a:pt x="6875143" y="62396"/>
                  </a:lnTo>
                  <a:lnTo>
                    <a:pt x="6842154" y="29405"/>
                  </a:lnTo>
                  <a:lnTo>
                    <a:pt x="6800318" y="7769"/>
                  </a:lnTo>
                  <a:lnTo>
                    <a:pt x="6752145" y="0"/>
                  </a:lnTo>
                  <a:lnTo>
                    <a:pt x="152400" y="0"/>
                  </a:lnTo>
                  <a:close/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20787" y="855605"/>
              <a:ext cx="0" cy="61594"/>
            </a:xfrm>
            <a:custGeom>
              <a:avLst/>
              <a:gdLst/>
              <a:ahLst/>
              <a:cxnLst/>
              <a:rect l="l" t="t" r="r" b="b"/>
              <a:pathLst>
                <a:path h="61594">
                  <a:moveTo>
                    <a:pt x="0" y="0"/>
                  </a:moveTo>
                  <a:lnTo>
                    <a:pt x="0" y="61404"/>
                  </a:lnTo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4796" y="1349556"/>
              <a:ext cx="6904990" cy="256540"/>
            </a:xfrm>
            <a:custGeom>
              <a:avLst/>
              <a:gdLst/>
              <a:ahLst/>
              <a:cxnLst/>
              <a:rect l="l" t="t" r="r" b="b"/>
              <a:pathLst>
                <a:path w="6904990" h="256540">
                  <a:moveTo>
                    <a:pt x="128054" y="0"/>
                  </a:moveTo>
                  <a:lnTo>
                    <a:pt x="78213" y="10062"/>
                  </a:lnTo>
                  <a:lnTo>
                    <a:pt x="37509" y="37504"/>
                  </a:lnTo>
                  <a:lnTo>
                    <a:pt x="10064" y="78207"/>
                  </a:lnTo>
                  <a:lnTo>
                    <a:pt x="0" y="128054"/>
                  </a:lnTo>
                  <a:lnTo>
                    <a:pt x="10064" y="177892"/>
                  </a:lnTo>
                  <a:lnTo>
                    <a:pt x="37509" y="218592"/>
                  </a:lnTo>
                  <a:lnTo>
                    <a:pt x="78213" y="246033"/>
                  </a:lnTo>
                  <a:lnTo>
                    <a:pt x="128054" y="256095"/>
                  </a:lnTo>
                  <a:lnTo>
                    <a:pt x="6776504" y="256095"/>
                  </a:lnTo>
                  <a:lnTo>
                    <a:pt x="6826344" y="246033"/>
                  </a:lnTo>
                  <a:lnTo>
                    <a:pt x="6867048" y="218592"/>
                  </a:lnTo>
                  <a:lnTo>
                    <a:pt x="6894493" y="177892"/>
                  </a:lnTo>
                  <a:lnTo>
                    <a:pt x="6904558" y="128054"/>
                  </a:lnTo>
                  <a:lnTo>
                    <a:pt x="6894493" y="78207"/>
                  </a:lnTo>
                  <a:lnTo>
                    <a:pt x="6867048" y="37504"/>
                  </a:lnTo>
                  <a:lnTo>
                    <a:pt x="6826344" y="10062"/>
                  </a:lnTo>
                  <a:lnTo>
                    <a:pt x="6776504" y="0"/>
                  </a:lnTo>
                  <a:lnTo>
                    <a:pt x="128054" y="0"/>
                  </a:lnTo>
                  <a:close/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19724" y="1274408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14437" y="1612006"/>
              <a:ext cx="0" cy="196215"/>
            </a:xfrm>
            <a:custGeom>
              <a:avLst/>
              <a:gdLst/>
              <a:ahLst/>
              <a:cxnLst/>
              <a:rect l="l" t="t" r="r" b="b"/>
              <a:pathLst>
                <a:path h="196214">
                  <a:moveTo>
                    <a:pt x="0" y="0"/>
                  </a:moveTo>
                  <a:lnTo>
                    <a:pt x="0" y="195795"/>
                  </a:lnTo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43999" y="1801455"/>
              <a:ext cx="2544445" cy="0"/>
            </a:xfrm>
            <a:custGeom>
              <a:avLst/>
              <a:gdLst/>
              <a:ahLst/>
              <a:cxnLst/>
              <a:rect l="l" t="t" r="r" b="b"/>
              <a:pathLst>
                <a:path w="2544445">
                  <a:moveTo>
                    <a:pt x="2544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3914974" y="1954456"/>
            <a:ext cx="3364865" cy="317500"/>
          </a:xfrm>
          <a:custGeom>
            <a:avLst/>
            <a:gdLst/>
            <a:ahLst/>
            <a:cxnLst/>
            <a:rect l="l" t="t" r="r" b="b"/>
            <a:pathLst>
              <a:path w="3364865" h="317500">
                <a:moveTo>
                  <a:pt x="152400" y="0"/>
                </a:move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64503"/>
                </a:lnTo>
                <a:lnTo>
                  <a:pt x="7769" y="212671"/>
                </a:lnTo>
                <a:lnTo>
                  <a:pt x="29405" y="254506"/>
                </a:lnTo>
                <a:lnTo>
                  <a:pt x="62396" y="287497"/>
                </a:lnTo>
                <a:lnTo>
                  <a:pt x="104231" y="309133"/>
                </a:lnTo>
                <a:lnTo>
                  <a:pt x="152400" y="316903"/>
                </a:lnTo>
                <a:lnTo>
                  <a:pt x="3211969" y="316903"/>
                </a:lnTo>
                <a:lnTo>
                  <a:pt x="3260142" y="309133"/>
                </a:lnTo>
                <a:lnTo>
                  <a:pt x="3301978" y="287497"/>
                </a:lnTo>
                <a:lnTo>
                  <a:pt x="3334967" y="254506"/>
                </a:lnTo>
                <a:lnTo>
                  <a:pt x="3356600" y="212671"/>
                </a:lnTo>
                <a:lnTo>
                  <a:pt x="3364369" y="164503"/>
                </a:lnTo>
                <a:lnTo>
                  <a:pt x="3364369" y="152400"/>
                </a:lnTo>
                <a:lnTo>
                  <a:pt x="3356600" y="104231"/>
                </a:lnTo>
                <a:lnTo>
                  <a:pt x="3334967" y="62396"/>
                </a:lnTo>
                <a:lnTo>
                  <a:pt x="3301978" y="29405"/>
                </a:lnTo>
                <a:lnTo>
                  <a:pt x="3260142" y="7769"/>
                </a:lnTo>
                <a:lnTo>
                  <a:pt x="3211969" y="0"/>
                </a:lnTo>
                <a:lnTo>
                  <a:pt x="152400" y="0"/>
                </a:lnTo>
                <a:close/>
              </a:path>
            </a:pathLst>
          </a:custGeom>
          <a:ln w="12699">
            <a:solidFill>
              <a:srgbClr val="F266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348924" y="1940106"/>
            <a:ext cx="6937375" cy="2839720"/>
            <a:chOff x="348924" y="1940106"/>
            <a:chExt cx="6937375" cy="2839720"/>
          </a:xfrm>
        </p:grpSpPr>
        <p:sp>
          <p:nvSpPr>
            <p:cNvPr id="21" name="object 21"/>
            <p:cNvSpPr/>
            <p:nvPr/>
          </p:nvSpPr>
          <p:spPr>
            <a:xfrm>
              <a:off x="363724" y="1946456"/>
              <a:ext cx="3364865" cy="987425"/>
            </a:xfrm>
            <a:custGeom>
              <a:avLst/>
              <a:gdLst/>
              <a:ahLst/>
              <a:cxnLst/>
              <a:rect l="l" t="t" r="r" b="b"/>
              <a:pathLst>
                <a:path w="3364865" h="987425">
                  <a:moveTo>
                    <a:pt x="152400" y="0"/>
                  </a:move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0" y="834897"/>
                  </a:lnTo>
                  <a:lnTo>
                    <a:pt x="7769" y="883071"/>
                  </a:lnTo>
                  <a:lnTo>
                    <a:pt x="29405" y="924906"/>
                  </a:lnTo>
                  <a:lnTo>
                    <a:pt x="62396" y="957895"/>
                  </a:lnTo>
                  <a:lnTo>
                    <a:pt x="104231" y="979529"/>
                  </a:lnTo>
                  <a:lnTo>
                    <a:pt x="152400" y="987297"/>
                  </a:lnTo>
                  <a:lnTo>
                    <a:pt x="3211969" y="987297"/>
                  </a:lnTo>
                  <a:lnTo>
                    <a:pt x="3260142" y="979529"/>
                  </a:lnTo>
                  <a:lnTo>
                    <a:pt x="3301978" y="957895"/>
                  </a:lnTo>
                  <a:lnTo>
                    <a:pt x="3334967" y="924906"/>
                  </a:lnTo>
                  <a:lnTo>
                    <a:pt x="3356600" y="883071"/>
                  </a:lnTo>
                  <a:lnTo>
                    <a:pt x="3364369" y="834897"/>
                  </a:lnTo>
                  <a:lnTo>
                    <a:pt x="3364369" y="152400"/>
                  </a:lnTo>
                  <a:lnTo>
                    <a:pt x="3356600" y="104231"/>
                  </a:lnTo>
                  <a:lnTo>
                    <a:pt x="3334967" y="62396"/>
                  </a:lnTo>
                  <a:lnTo>
                    <a:pt x="3301978" y="29405"/>
                  </a:lnTo>
                  <a:lnTo>
                    <a:pt x="3260142" y="7769"/>
                  </a:lnTo>
                  <a:lnTo>
                    <a:pt x="3211969" y="0"/>
                  </a:lnTo>
                  <a:lnTo>
                    <a:pt x="152400" y="0"/>
                  </a:lnTo>
                  <a:close/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8474" y="2981755"/>
              <a:ext cx="3364865" cy="887094"/>
            </a:xfrm>
            <a:custGeom>
              <a:avLst/>
              <a:gdLst/>
              <a:ahLst/>
              <a:cxnLst/>
              <a:rect l="l" t="t" r="r" b="b"/>
              <a:pathLst>
                <a:path w="3364865" h="887095">
                  <a:moveTo>
                    <a:pt x="152400" y="0"/>
                  </a:move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0" y="734098"/>
                  </a:lnTo>
                  <a:lnTo>
                    <a:pt x="7769" y="782271"/>
                  </a:lnTo>
                  <a:lnTo>
                    <a:pt x="29405" y="824106"/>
                  </a:lnTo>
                  <a:lnTo>
                    <a:pt x="62396" y="857095"/>
                  </a:lnTo>
                  <a:lnTo>
                    <a:pt x="104231" y="878729"/>
                  </a:lnTo>
                  <a:lnTo>
                    <a:pt x="152400" y="886498"/>
                  </a:lnTo>
                  <a:lnTo>
                    <a:pt x="3211969" y="886498"/>
                  </a:lnTo>
                  <a:lnTo>
                    <a:pt x="3260142" y="878729"/>
                  </a:lnTo>
                  <a:lnTo>
                    <a:pt x="3301978" y="857095"/>
                  </a:lnTo>
                  <a:lnTo>
                    <a:pt x="3334967" y="824106"/>
                  </a:lnTo>
                  <a:lnTo>
                    <a:pt x="3356600" y="782271"/>
                  </a:lnTo>
                  <a:lnTo>
                    <a:pt x="3364369" y="734098"/>
                  </a:lnTo>
                  <a:lnTo>
                    <a:pt x="3364369" y="152400"/>
                  </a:lnTo>
                  <a:lnTo>
                    <a:pt x="3356600" y="104231"/>
                  </a:lnTo>
                  <a:lnTo>
                    <a:pt x="3334967" y="62396"/>
                  </a:lnTo>
                  <a:lnTo>
                    <a:pt x="3301978" y="29405"/>
                  </a:lnTo>
                  <a:lnTo>
                    <a:pt x="3260142" y="7769"/>
                  </a:lnTo>
                  <a:lnTo>
                    <a:pt x="3211969" y="0"/>
                  </a:lnTo>
                  <a:lnTo>
                    <a:pt x="152400" y="0"/>
                  </a:lnTo>
                  <a:close/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42999" y="2932306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5">
                  <a:moveTo>
                    <a:pt x="0" y="0"/>
                  </a:moveTo>
                  <a:lnTo>
                    <a:pt x="0" y="52197"/>
                  </a:lnTo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8474" y="3926856"/>
              <a:ext cx="3364865" cy="457834"/>
            </a:xfrm>
            <a:custGeom>
              <a:avLst/>
              <a:gdLst/>
              <a:ahLst/>
              <a:cxnLst/>
              <a:rect l="l" t="t" r="r" b="b"/>
              <a:pathLst>
                <a:path w="3364865" h="457835">
                  <a:moveTo>
                    <a:pt x="152400" y="0"/>
                  </a:move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0" y="305396"/>
                  </a:lnTo>
                  <a:lnTo>
                    <a:pt x="7769" y="353569"/>
                  </a:lnTo>
                  <a:lnTo>
                    <a:pt x="29405" y="395405"/>
                  </a:lnTo>
                  <a:lnTo>
                    <a:pt x="62396" y="428394"/>
                  </a:lnTo>
                  <a:lnTo>
                    <a:pt x="104231" y="450028"/>
                  </a:lnTo>
                  <a:lnTo>
                    <a:pt x="152400" y="457796"/>
                  </a:lnTo>
                  <a:lnTo>
                    <a:pt x="3211969" y="457796"/>
                  </a:lnTo>
                  <a:lnTo>
                    <a:pt x="3260142" y="450028"/>
                  </a:lnTo>
                  <a:lnTo>
                    <a:pt x="3301978" y="428394"/>
                  </a:lnTo>
                  <a:lnTo>
                    <a:pt x="3334967" y="395405"/>
                  </a:lnTo>
                  <a:lnTo>
                    <a:pt x="3356600" y="353569"/>
                  </a:lnTo>
                  <a:lnTo>
                    <a:pt x="3364369" y="305396"/>
                  </a:lnTo>
                  <a:lnTo>
                    <a:pt x="3364369" y="152400"/>
                  </a:lnTo>
                  <a:lnTo>
                    <a:pt x="3356600" y="104231"/>
                  </a:lnTo>
                  <a:lnTo>
                    <a:pt x="3334967" y="62396"/>
                  </a:lnTo>
                  <a:lnTo>
                    <a:pt x="3301978" y="29405"/>
                  </a:lnTo>
                  <a:lnTo>
                    <a:pt x="3260142" y="7769"/>
                  </a:lnTo>
                  <a:lnTo>
                    <a:pt x="3211969" y="0"/>
                  </a:lnTo>
                  <a:lnTo>
                    <a:pt x="152400" y="0"/>
                  </a:lnTo>
                  <a:close/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042149" y="3873707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4">
                  <a:moveTo>
                    <a:pt x="0" y="0"/>
                  </a:moveTo>
                  <a:lnTo>
                    <a:pt x="0" y="52197"/>
                  </a:lnTo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5274" y="4456356"/>
              <a:ext cx="3364865" cy="317500"/>
            </a:xfrm>
            <a:custGeom>
              <a:avLst/>
              <a:gdLst/>
              <a:ahLst/>
              <a:cxnLst/>
              <a:rect l="l" t="t" r="r" b="b"/>
              <a:pathLst>
                <a:path w="3364865" h="317500">
                  <a:moveTo>
                    <a:pt x="152400" y="0"/>
                  </a:move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0" y="164503"/>
                  </a:lnTo>
                  <a:lnTo>
                    <a:pt x="7769" y="212671"/>
                  </a:lnTo>
                  <a:lnTo>
                    <a:pt x="29405" y="254506"/>
                  </a:lnTo>
                  <a:lnTo>
                    <a:pt x="62396" y="287497"/>
                  </a:lnTo>
                  <a:lnTo>
                    <a:pt x="104231" y="309133"/>
                  </a:lnTo>
                  <a:lnTo>
                    <a:pt x="152400" y="316903"/>
                  </a:lnTo>
                  <a:lnTo>
                    <a:pt x="3211969" y="316903"/>
                  </a:lnTo>
                  <a:lnTo>
                    <a:pt x="3260142" y="309133"/>
                  </a:lnTo>
                  <a:lnTo>
                    <a:pt x="3301978" y="287497"/>
                  </a:lnTo>
                  <a:lnTo>
                    <a:pt x="3334967" y="254506"/>
                  </a:lnTo>
                  <a:lnTo>
                    <a:pt x="3356600" y="212671"/>
                  </a:lnTo>
                  <a:lnTo>
                    <a:pt x="3364369" y="164503"/>
                  </a:lnTo>
                  <a:lnTo>
                    <a:pt x="3364369" y="152400"/>
                  </a:lnTo>
                  <a:lnTo>
                    <a:pt x="3356600" y="104231"/>
                  </a:lnTo>
                  <a:lnTo>
                    <a:pt x="3334967" y="62396"/>
                  </a:lnTo>
                  <a:lnTo>
                    <a:pt x="3301978" y="29405"/>
                  </a:lnTo>
                  <a:lnTo>
                    <a:pt x="3260142" y="7769"/>
                  </a:lnTo>
                  <a:lnTo>
                    <a:pt x="3211969" y="0"/>
                  </a:lnTo>
                  <a:lnTo>
                    <a:pt x="152400" y="0"/>
                  </a:lnTo>
                  <a:close/>
                </a:path>
              </a:pathLst>
            </a:custGeom>
            <a:ln w="12699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42999" y="4383108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0"/>
                  </a:moveTo>
                  <a:lnTo>
                    <a:pt x="0" y="76199"/>
                  </a:lnTo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14974" y="3926856"/>
              <a:ext cx="3364865" cy="846455"/>
            </a:xfrm>
            <a:custGeom>
              <a:avLst/>
              <a:gdLst/>
              <a:ahLst/>
              <a:cxnLst/>
              <a:rect l="l" t="t" r="r" b="b"/>
              <a:pathLst>
                <a:path w="3364865" h="846454">
                  <a:moveTo>
                    <a:pt x="152400" y="0"/>
                  </a:move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0" y="694004"/>
                  </a:lnTo>
                  <a:lnTo>
                    <a:pt x="7769" y="742172"/>
                  </a:lnTo>
                  <a:lnTo>
                    <a:pt x="29405" y="784007"/>
                  </a:lnTo>
                  <a:lnTo>
                    <a:pt x="62396" y="816998"/>
                  </a:lnTo>
                  <a:lnTo>
                    <a:pt x="104231" y="838634"/>
                  </a:lnTo>
                  <a:lnTo>
                    <a:pt x="152400" y="846404"/>
                  </a:lnTo>
                  <a:lnTo>
                    <a:pt x="3211969" y="846404"/>
                  </a:lnTo>
                  <a:lnTo>
                    <a:pt x="3260142" y="838634"/>
                  </a:lnTo>
                  <a:lnTo>
                    <a:pt x="3301978" y="816998"/>
                  </a:lnTo>
                  <a:lnTo>
                    <a:pt x="3334967" y="784007"/>
                  </a:lnTo>
                  <a:lnTo>
                    <a:pt x="3356600" y="742172"/>
                  </a:lnTo>
                  <a:lnTo>
                    <a:pt x="3364369" y="694004"/>
                  </a:lnTo>
                  <a:lnTo>
                    <a:pt x="3364369" y="152400"/>
                  </a:lnTo>
                  <a:lnTo>
                    <a:pt x="3356600" y="104231"/>
                  </a:lnTo>
                  <a:lnTo>
                    <a:pt x="3334967" y="62396"/>
                  </a:lnTo>
                  <a:lnTo>
                    <a:pt x="3301978" y="29405"/>
                  </a:lnTo>
                  <a:lnTo>
                    <a:pt x="3260142" y="7769"/>
                  </a:lnTo>
                  <a:lnTo>
                    <a:pt x="3211969" y="0"/>
                  </a:lnTo>
                  <a:lnTo>
                    <a:pt x="152400" y="0"/>
                  </a:lnTo>
                  <a:close/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15204" y="4621155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199796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26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25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Trebuchet MS"/>
                <a:cs typeface="Trebuchet MS"/>
              </a:rPr>
              <a:t>12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5300" y="141666"/>
            <a:ext cx="62941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Общая</a:t>
            </a:r>
            <a:r>
              <a:rPr spc="-70" dirty="0"/>
              <a:t> </a:t>
            </a:r>
            <a:r>
              <a:rPr spc="-25" dirty="0"/>
              <a:t>последовательность</a:t>
            </a:r>
            <a:r>
              <a:rPr spc="-65" dirty="0"/>
              <a:t> </a:t>
            </a:r>
            <a:r>
              <a:rPr spc="-25" dirty="0"/>
              <a:t>действий</a:t>
            </a:r>
            <a:r>
              <a:rPr spc="-65" dirty="0"/>
              <a:t> </a:t>
            </a:r>
            <a:r>
              <a:rPr spc="75" dirty="0"/>
              <a:t>на</a:t>
            </a:r>
            <a:r>
              <a:rPr spc="-65" dirty="0"/>
              <a:t> </a:t>
            </a:r>
            <a:r>
              <a:rPr spc="-20" dirty="0"/>
              <a:t>месте</a:t>
            </a:r>
            <a:r>
              <a:rPr spc="-65" dirty="0"/>
              <a:t> </a:t>
            </a:r>
            <a:r>
              <a:rPr spc="-20" dirty="0"/>
              <a:t>происшествия </a:t>
            </a:r>
            <a:r>
              <a:rPr spc="-430" dirty="0"/>
              <a:t> </a:t>
            </a:r>
            <a:r>
              <a:rPr spc="-160" dirty="0"/>
              <a:t>с</a:t>
            </a:r>
            <a:r>
              <a:rPr spc="-75" dirty="0"/>
              <a:t> </a:t>
            </a:r>
            <a:r>
              <a:rPr spc="30" dirty="0"/>
              <a:t>наличием</a:t>
            </a:r>
            <a:r>
              <a:rPr spc="-75" dirty="0"/>
              <a:t> </a:t>
            </a:r>
            <a:r>
              <a:rPr spc="20" dirty="0"/>
              <a:t>пострадавших: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18529" y="1060435"/>
            <a:ext cx="47142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1.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Убедитесь,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что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вам</a:t>
            </a:r>
            <a:r>
              <a:rPr sz="1000" spc="-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ничего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угрожает.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Используйте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медицинские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перчатки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маски.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Оцените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количество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пострадавших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и,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возможности,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проинформируйте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их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готовности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оказывать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первую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проходимость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дыхательных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путей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их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закупорке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инородным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телом.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5590" y="3693705"/>
            <a:ext cx="4714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4.1.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отсутствии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кровообращения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номеру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103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112.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6707" y="798754"/>
            <a:ext cx="2344420" cy="2380652"/>
            <a:chOff x="226707" y="798754"/>
            <a:chExt cx="2344420" cy="2380652"/>
          </a:xfrm>
        </p:grpSpPr>
        <p:sp>
          <p:nvSpPr>
            <p:cNvPr id="11" name="object 11"/>
            <p:cNvSpPr/>
            <p:nvPr/>
          </p:nvSpPr>
          <p:spPr>
            <a:xfrm>
              <a:off x="294347" y="823557"/>
              <a:ext cx="2002789" cy="1124585"/>
            </a:xfrm>
            <a:custGeom>
              <a:avLst/>
              <a:gdLst/>
              <a:ahLst/>
              <a:cxnLst/>
              <a:rect l="l" t="t" r="r" b="b"/>
              <a:pathLst>
                <a:path w="2002789" h="1124585">
                  <a:moveTo>
                    <a:pt x="2002739" y="0"/>
                  </a:moveTo>
                  <a:lnTo>
                    <a:pt x="0" y="0"/>
                  </a:lnTo>
                  <a:lnTo>
                    <a:pt x="0" y="1124546"/>
                  </a:lnTo>
                  <a:lnTo>
                    <a:pt x="2002739" y="1124546"/>
                  </a:lnTo>
                  <a:lnTo>
                    <a:pt x="200273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697" y="798754"/>
              <a:ext cx="1625600" cy="114934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0697" y="2049094"/>
              <a:ext cx="1996439" cy="1121410"/>
            </a:xfrm>
            <a:custGeom>
              <a:avLst/>
              <a:gdLst/>
              <a:ahLst/>
              <a:cxnLst/>
              <a:rect l="l" t="t" r="r" b="b"/>
              <a:pathLst>
                <a:path w="1996439" h="1121410">
                  <a:moveTo>
                    <a:pt x="1996389" y="0"/>
                  </a:moveTo>
                  <a:lnTo>
                    <a:pt x="0" y="0"/>
                  </a:lnTo>
                  <a:lnTo>
                    <a:pt x="0" y="1120990"/>
                  </a:lnTo>
                  <a:lnTo>
                    <a:pt x="1996389" y="1120990"/>
                  </a:lnTo>
                  <a:lnTo>
                    <a:pt x="199638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07" y="2408148"/>
              <a:ext cx="1349248" cy="77125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0697" y="2408148"/>
              <a:ext cx="540905" cy="38205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0697" y="2788778"/>
              <a:ext cx="1275245" cy="3813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1603" y="1910715"/>
              <a:ext cx="1729524" cy="32518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15590" y="2036788"/>
              <a:ext cx="55524" cy="12001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515590" y="2101124"/>
            <a:ext cx="471424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lr>
                <a:srgbClr val="EAEAEA"/>
              </a:buClr>
              <a:tabLst>
                <a:tab pos="152400" algn="l"/>
              </a:tabLst>
            </a:pPr>
            <a:r>
              <a:rPr lang="en-US"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2</a:t>
            </a:r>
            <a:r>
              <a:rPr lang="ru-RU"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. В</a:t>
            </a:r>
            <a:r>
              <a:rPr sz="1000" spc="-90" dirty="0" err="1">
                <a:solidFill>
                  <a:srgbClr val="231F20"/>
                </a:solidFill>
                <a:latin typeface="Lucida Sans Unicode"/>
                <a:cs typeface="Lucida Sans Unicode"/>
              </a:rPr>
              <a:t>ыполните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обзорный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Остановите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наружное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кровотечение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20" dirty="0">
                <a:latin typeface="Lucida Sans Unicode"/>
                <a:cs typeface="Lucida Sans Unicode"/>
              </a:rPr>
              <a:t>п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обнаружении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(см.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стр. 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18).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EAEAEA"/>
              </a:buClr>
              <a:buFont typeface="Lucida Sans Unicode"/>
              <a:buAutoNum type="arabicPeriod" startAt="2"/>
            </a:pPr>
            <a:endParaRPr sz="1100" dirty="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Clr>
                <a:srgbClr val="EAEAEA"/>
              </a:buClr>
              <a:tabLst>
                <a:tab pos="207645" algn="l"/>
              </a:tabLst>
            </a:pPr>
            <a:r>
              <a:rPr lang="ru-RU" sz="1000" spc="-80" dirty="0">
                <a:latin typeface="Lucida Sans Unicode"/>
                <a:cs typeface="Lucida Sans Unicode"/>
              </a:rPr>
              <a:t>3. </a:t>
            </a:r>
            <a:r>
              <a:rPr sz="1000" spc="-80" dirty="0" err="1">
                <a:latin typeface="Lucida Sans Unicode"/>
                <a:cs typeface="Lucida Sans Unicode"/>
              </a:rPr>
              <a:t>Определите</a:t>
            </a:r>
            <a:r>
              <a:rPr sz="1000" spc="160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наличие</a:t>
            </a:r>
            <a:r>
              <a:rPr sz="1000" spc="17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сознания</a:t>
            </a:r>
            <a:r>
              <a:rPr sz="1000" spc="18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(см.</a:t>
            </a:r>
            <a:r>
              <a:rPr sz="1000" spc="200" dirty="0">
                <a:latin typeface="Lucida Sans Unicode"/>
                <a:cs typeface="Lucida Sans Unicode"/>
              </a:rPr>
              <a:t> </a:t>
            </a:r>
            <a:r>
              <a:rPr sz="1000" spc="-85" dirty="0">
                <a:latin typeface="Lucida Sans Unicode"/>
                <a:cs typeface="Lucida Sans Unicode"/>
              </a:rPr>
              <a:t>стр.</a:t>
            </a:r>
            <a:r>
              <a:rPr sz="1000" spc="1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23)</a:t>
            </a:r>
            <a:r>
              <a:rPr sz="1000" spc="254" dirty="0">
                <a:latin typeface="Lucida Sans Unicode"/>
                <a:cs typeface="Lucida Sans Unicode"/>
              </a:rPr>
              <a:t> </a:t>
            </a:r>
            <a:r>
              <a:rPr sz="1000" spc="-100" dirty="0">
                <a:latin typeface="Lucida Sans Unicode"/>
                <a:cs typeface="Lucida Sans Unicode"/>
              </a:rPr>
              <a:t>и</a:t>
            </a:r>
            <a:r>
              <a:rPr sz="1000" spc="120" dirty="0">
                <a:latin typeface="Lucida Sans Unicode"/>
                <a:cs typeface="Lucida Sans Unicode"/>
              </a:rPr>
              <a:t> </a:t>
            </a:r>
            <a:r>
              <a:rPr sz="1000" spc="-95" dirty="0">
                <a:latin typeface="Lucida Sans Unicode"/>
                <a:cs typeface="Lucida Sans Unicode"/>
              </a:rPr>
              <a:t>дыхания</a:t>
            </a:r>
            <a:r>
              <a:rPr sz="1000" spc="1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</a:t>
            </a:r>
            <a:r>
              <a:rPr sz="1000" spc="27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пострадавшего. </a:t>
            </a:r>
            <a:r>
              <a:rPr sz="1000" spc="-31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П</a:t>
            </a:r>
            <a:r>
              <a:rPr sz="1000" spc="-90" dirty="0">
                <a:latin typeface="Lucida Sans Unicode"/>
                <a:cs typeface="Lucida Sans Unicode"/>
              </a:rPr>
              <a:t>ри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наличии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сознания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95" dirty="0">
                <a:latin typeface="Lucida Sans Unicode"/>
                <a:cs typeface="Lucida Sans Unicode"/>
              </a:rPr>
              <a:t>перейдите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к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пункту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135" dirty="0">
                <a:latin typeface="Lucida Sans Unicode"/>
                <a:cs typeface="Lucida Sans Unicode"/>
              </a:rPr>
              <a:t>№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5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100" dirty="0">
                <a:latin typeface="Lucida Sans Unicode"/>
                <a:cs typeface="Lucida Sans Unicode"/>
              </a:rPr>
              <a:t>и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далее.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89953" y="3296505"/>
            <a:ext cx="2007235" cy="1124585"/>
            <a:chOff x="289953" y="3296505"/>
            <a:chExt cx="2007235" cy="1124585"/>
          </a:xfrm>
        </p:grpSpPr>
        <p:sp>
          <p:nvSpPr>
            <p:cNvPr id="24" name="object 24"/>
            <p:cNvSpPr/>
            <p:nvPr/>
          </p:nvSpPr>
          <p:spPr>
            <a:xfrm>
              <a:off x="289953" y="3296513"/>
              <a:ext cx="2007235" cy="1124585"/>
            </a:xfrm>
            <a:custGeom>
              <a:avLst/>
              <a:gdLst/>
              <a:ahLst/>
              <a:cxnLst/>
              <a:rect l="l" t="t" r="r" b="b"/>
              <a:pathLst>
                <a:path w="2007235" h="1124585">
                  <a:moveTo>
                    <a:pt x="2007133" y="0"/>
                  </a:moveTo>
                  <a:lnTo>
                    <a:pt x="0" y="0"/>
                  </a:lnTo>
                  <a:lnTo>
                    <a:pt x="0" y="1124546"/>
                  </a:lnTo>
                  <a:lnTo>
                    <a:pt x="2007133" y="1124546"/>
                  </a:lnTo>
                  <a:lnTo>
                    <a:pt x="200713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8505" y="3296505"/>
              <a:ext cx="1474177" cy="1076688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841603" y="1910702"/>
            <a:ext cx="1456055" cy="973455"/>
            <a:chOff x="841603" y="1910702"/>
            <a:chExt cx="1456055" cy="973455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1603" y="2049107"/>
              <a:ext cx="1455483" cy="41829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75942" y="2465603"/>
              <a:ext cx="721144" cy="4179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1603" y="1910702"/>
              <a:ext cx="1455483" cy="3740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1603" y="2408148"/>
              <a:ext cx="734339" cy="4754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25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Trebuchet MS"/>
                <a:cs typeface="Trebuchet MS"/>
              </a:rPr>
              <a:t>13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7403" y="216014"/>
            <a:ext cx="2011045" cy="1129665"/>
          </a:xfrm>
          <a:custGeom>
            <a:avLst/>
            <a:gdLst/>
            <a:ahLst/>
            <a:cxnLst/>
            <a:rect l="l" t="t" r="r" b="b"/>
            <a:pathLst>
              <a:path w="2011045" h="1129665">
                <a:moveTo>
                  <a:pt x="2011019" y="0"/>
                </a:moveTo>
                <a:lnTo>
                  <a:pt x="0" y="0"/>
                </a:lnTo>
                <a:lnTo>
                  <a:pt x="0" y="1129195"/>
                </a:lnTo>
                <a:lnTo>
                  <a:pt x="2011019" y="1129195"/>
                </a:lnTo>
                <a:lnTo>
                  <a:pt x="201101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79374" y="3980612"/>
            <a:ext cx="2011045" cy="1129665"/>
            <a:chOff x="379374" y="3980612"/>
            <a:chExt cx="2011045" cy="1129665"/>
          </a:xfrm>
        </p:grpSpPr>
        <p:sp>
          <p:nvSpPr>
            <p:cNvPr id="5" name="object 5"/>
            <p:cNvSpPr/>
            <p:nvPr/>
          </p:nvSpPr>
          <p:spPr>
            <a:xfrm>
              <a:off x="379374" y="3980612"/>
              <a:ext cx="2011045" cy="1129665"/>
            </a:xfrm>
            <a:custGeom>
              <a:avLst/>
              <a:gdLst/>
              <a:ahLst/>
              <a:cxnLst/>
              <a:rect l="l" t="t" r="r" b="b"/>
              <a:pathLst>
                <a:path w="2011045" h="1129664">
                  <a:moveTo>
                    <a:pt x="2011019" y="0"/>
                  </a:moveTo>
                  <a:lnTo>
                    <a:pt x="0" y="0"/>
                  </a:lnTo>
                  <a:lnTo>
                    <a:pt x="0" y="1129195"/>
                  </a:lnTo>
                  <a:lnTo>
                    <a:pt x="2011019" y="1129195"/>
                  </a:lnTo>
                  <a:lnTo>
                    <a:pt x="201101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3844" y="4005999"/>
              <a:ext cx="1372899" cy="105939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724000" y="363352"/>
            <a:ext cx="6540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н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4000" y="515752"/>
            <a:ext cx="5588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24000" y="820552"/>
            <a:ext cx="9906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b="1" spc="55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24000" y="972952"/>
            <a:ext cx="4572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b="1" spc="25" dirty="0">
                <a:solidFill>
                  <a:srgbClr val="231F20"/>
                </a:solidFill>
                <a:latin typeface="Arial"/>
                <a:cs typeface="Arial"/>
              </a:rPr>
              <a:t>(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4030" y="1466342"/>
            <a:ext cx="2046605" cy="1151890"/>
            <a:chOff x="344030" y="1466342"/>
            <a:chExt cx="2046605" cy="115189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030" y="1466342"/>
              <a:ext cx="2046376" cy="11513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994" y="1477594"/>
              <a:ext cx="1219314" cy="7473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77180" y="1477607"/>
              <a:ext cx="813213" cy="111794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994" y="2222798"/>
              <a:ext cx="1219314" cy="37275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711300" y="2965622"/>
            <a:ext cx="4573905" cy="1588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AutoNum type="arabicPeriod" startAt="5"/>
              <a:tabLst>
                <a:tab pos="160655" algn="l"/>
              </a:tabLst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подробный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выявления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 травм,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ранений,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отравлений,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укусов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ужаливания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ядовитых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животных,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поражений,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вызванных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механическими,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химическими,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электрическими,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термическими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поражающими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факторами,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воздействием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излучения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других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состояний,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угрожающих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жизни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здоровью.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231F20"/>
              </a:buClr>
              <a:buFont typeface="Lucida Sans Unicode"/>
              <a:buAutoNum type="arabicPeriod" startAt="5"/>
            </a:pPr>
            <a:endParaRPr sz="750" dirty="0">
              <a:latin typeface="Lucida Sans Unicode"/>
              <a:cs typeface="Lucida Sans Unicode"/>
            </a:endParaRPr>
          </a:p>
          <a:p>
            <a:pPr marL="149860" indent="-137795" algn="just">
              <a:lnSpc>
                <a:spcPct val="100000"/>
              </a:lnSpc>
              <a:buAutoNum type="arabicPeriod" startAt="5"/>
              <a:tabLst>
                <a:tab pos="150495" algn="l"/>
              </a:tabLst>
            </a:pP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Окажите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соответствие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выявленными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признаками.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31F20"/>
              </a:buClr>
              <a:buFont typeface="Lucida Sans Unicode"/>
              <a:buAutoNum type="arabicPeriod" startAt="5"/>
            </a:pPr>
            <a:endParaRPr sz="95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  <a:buAutoNum type="arabicPeriod" startAt="5"/>
              <a:tabLst>
                <a:tab pos="203200" algn="l"/>
              </a:tabLst>
            </a:pP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Окажите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принятии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лекарственных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препаратов,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назначенных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ему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врачом.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03096" y="416204"/>
            <a:ext cx="1697989" cy="941705"/>
            <a:chOff x="1103096" y="416204"/>
            <a:chExt cx="1697989" cy="94170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3096" y="416204"/>
              <a:ext cx="1697469" cy="9417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31871" y="416204"/>
              <a:ext cx="68694" cy="743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29090" y="519277"/>
              <a:ext cx="71488" cy="123698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711300" y="430269"/>
            <a:ext cx="45739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Начните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проведение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сердечно-легочной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реанимации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путем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чередования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надавливаний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b="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грудную</a:t>
            </a:r>
            <a:r>
              <a:rPr sz="1000" b="0" spc="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клетку</a:t>
            </a:r>
            <a:r>
              <a:rPr sz="1000" b="0" spc="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b="0" spc="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проведения</a:t>
            </a:r>
            <a:r>
              <a:rPr sz="1000" b="0" spc="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искусственного</a:t>
            </a:r>
            <a:r>
              <a:rPr sz="1000" b="0" spc="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b="0" spc="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(см. </a:t>
            </a:r>
            <a:r>
              <a:rPr sz="1000" b="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стр. </a:t>
            </a:r>
            <a:r>
              <a:rPr sz="1000" b="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24)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соотношении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30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надавливаний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2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вдоха.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54800" y="401802"/>
            <a:ext cx="2646045" cy="943610"/>
            <a:chOff x="154800" y="401802"/>
            <a:chExt cx="2646045" cy="943610"/>
          </a:xfrm>
        </p:grpSpPr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31998" y="825995"/>
              <a:ext cx="68567" cy="12000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4800" y="401802"/>
              <a:ext cx="2213622" cy="94340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32633" y="975715"/>
              <a:ext cx="67932" cy="12446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2711300" y="1202131"/>
            <a:ext cx="4573905" cy="1439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Используйте,</a:t>
            </a:r>
            <a:r>
              <a:rPr sz="1000" b="1" spc="-1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000" b="1" spc="-10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наличии,</a:t>
            </a:r>
            <a:r>
              <a:rPr sz="1000" b="1" spc="-10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автоматический</a:t>
            </a:r>
            <a:r>
              <a:rPr sz="1000" b="1" spc="-10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231F20"/>
                </a:solidFill>
                <a:latin typeface="Arial"/>
                <a:cs typeface="Arial"/>
              </a:rPr>
              <a:t>наружный</a:t>
            </a:r>
            <a:r>
              <a:rPr sz="1000" b="1" spc="-10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дефибриллятор </a:t>
            </a:r>
            <a:r>
              <a:rPr sz="1000" b="1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(см.</a:t>
            </a:r>
            <a:r>
              <a:rPr sz="10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стр.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231F20"/>
                </a:solidFill>
                <a:latin typeface="Arial"/>
                <a:cs typeface="Arial"/>
              </a:rPr>
              <a:t>26)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4.2.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отсутствии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случае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появления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эти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имелись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него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изначально)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поддержание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проходимости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верхних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дыхательных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путей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(устойчивое боковое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положение)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запрокиньте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удерживайте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подъемом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подбородка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(в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случае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невозможно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устойчивое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боковое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положение).</a:t>
            </a:r>
            <a:endParaRPr sz="1000" dirty="0">
              <a:latin typeface="Lucida Sans Unicode"/>
              <a:cs typeface="Lucida Sans Unicode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03096" y="416204"/>
            <a:ext cx="749173" cy="928992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041299" y="236880"/>
            <a:ext cx="11912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0594" algn="l"/>
              </a:tabLst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30	2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69430" y="2722207"/>
            <a:ext cx="2021205" cy="1135380"/>
            <a:chOff x="369430" y="2722207"/>
            <a:chExt cx="2021205" cy="1135380"/>
          </a:xfrm>
        </p:grpSpPr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9430" y="2722207"/>
              <a:ext cx="1213634" cy="75790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80959" y="2722207"/>
              <a:ext cx="809434" cy="113478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9430" y="3478022"/>
              <a:ext cx="1213634" cy="3789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2953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solidFill>
                  <a:srgbClr val="231F20"/>
                </a:solidFill>
                <a:latin typeface="Trebuchet MS"/>
                <a:cs typeface="Trebuchet MS"/>
              </a:rPr>
              <a:t>14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9299" y="617994"/>
            <a:ext cx="47536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8.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Придайте</a:t>
            </a:r>
            <a:r>
              <a:rPr sz="10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оптимальное</a:t>
            </a:r>
            <a:r>
              <a:rPr sz="10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</a:t>
            </a:r>
            <a:r>
              <a:rPr sz="10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тела,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определяющееся</a:t>
            </a:r>
            <a:r>
              <a:rPr sz="10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состоянием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характером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имеющихся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него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(см.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стр.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54).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9299" y="1777089"/>
            <a:ext cx="475361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9.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(если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она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была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вызвана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ранее).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До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 помощи или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других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служб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контролируйте состояние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пострадавшего,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оказывайте ему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психологическую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поддержку.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бригады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 помощи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передайте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ей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ответьте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вопросы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окажите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возможное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содействие.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9299" y="4041737"/>
            <a:ext cx="47536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Осмотритесь,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оцените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уровень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безопасности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для 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себя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и пострадавшего.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 При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необходимости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переместите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пострадавшего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10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безопасное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место.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Для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этого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Arial"/>
                <a:cs typeface="Arial"/>
              </a:rPr>
              <a:t>используйте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один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из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способов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231F20"/>
                </a:solidFill>
                <a:latin typeface="Arial"/>
                <a:cs typeface="Arial"/>
              </a:rPr>
              <a:t>перемещения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пострадавшего.</a:t>
            </a:r>
            <a:endParaRPr sz="10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94347" y="1579207"/>
            <a:ext cx="2019300" cy="1243330"/>
            <a:chOff x="294347" y="1579207"/>
            <a:chExt cx="2019300" cy="1243330"/>
          </a:xfrm>
        </p:grpSpPr>
        <p:sp>
          <p:nvSpPr>
            <p:cNvPr id="7" name="object 7"/>
            <p:cNvSpPr/>
            <p:nvPr/>
          </p:nvSpPr>
          <p:spPr>
            <a:xfrm>
              <a:off x="294347" y="1579207"/>
              <a:ext cx="2019300" cy="1243330"/>
            </a:xfrm>
            <a:custGeom>
              <a:avLst/>
              <a:gdLst/>
              <a:ahLst/>
              <a:cxnLst/>
              <a:rect l="l" t="t" r="r" b="b"/>
              <a:pathLst>
                <a:path w="2019300" h="1243330">
                  <a:moveTo>
                    <a:pt x="2018830" y="0"/>
                  </a:moveTo>
                  <a:lnTo>
                    <a:pt x="0" y="0"/>
                  </a:lnTo>
                  <a:lnTo>
                    <a:pt x="0" y="1243202"/>
                  </a:lnTo>
                  <a:lnTo>
                    <a:pt x="2018830" y="1243202"/>
                  </a:lnTo>
                  <a:lnTo>
                    <a:pt x="201883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2340" y="1585506"/>
              <a:ext cx="1085557" cy="1170567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266827" y="201599"/>
            <a:ext cx="2046605" cy="1151890"/>
            <a:chOff x="266827" y="201599"/>
            <a:chExt cx="2046605" cy="1151890"/>
          </a:xfrm>
        </p:grpSpPr>
        <p:sp>
          <p:nvSpPr>
            <p:cNvPr id="10" name="object 10"/>
            <p:cNvSpPr/>
            <p:nvPr/>
          </p:nvSpPr>
          <p:spPr>
            <a:xfrm>
              <a:off x="282790" y="21286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827" y="201599"/>
              <a:ext cx="2046351" cy="10728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2790" y="212852"/>
              <a:ext cx="1626438" cy="7089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7108" y="212864"/>
              <a:ext cx="406069" cy="106154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2790" y="919683"/>
              <a:ext cx="1626438" cy="354723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77850" y="3071888"/>
            <a:ext cx="62553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600" b="1" spc="70" dirty="0">
                <a:solidFill>
                  <a:srgbClr val="F26622"/>
                </a:solidFill>
                <a:latin typeface="Arial"/>
                <a:cs typeface="Arial"/>
              </a:rPr>
              <a:t>1.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75" dirty="0">
                <a:solidFill>
                  <a:srgbClr val="F26622"/>
                </a:solidFill>
                <a:latin typeface="Arial"/>
                <a:cs typeface="Arial"/>
              </a:rPr>
              <a:t>Оценка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F26622"/>
                </a:solidFill>
                <a:latin typeface="Arial"/>
                <a:cs typeface="Arial"/>
              </a:rPr>
              <a:t>обстановки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F26622"/>
                </a:solidFill>
                <a:latin typeface="Arial"/>
                <a:cs typeface="Arial"/>
              </a:rPr>
              <a:t>и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F26622"/>
                </a:solidFill>
                <a:latin typeface="Arial"/>
                <a:cs typeface="Arial"/>
              </a:rPr>
              <a:t>устранение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80" dirty="0">
                <a:solidFill>
                  <a:srgbClr val="F26622"/>
                </a:solidFill>
                <a:latin typeface="Arial"/>
                <a:cs typeface="Arial"/>
              </a:rPr>
              <a:t>угрожающих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F26622"/>
                </a:solidFill>
                <a:latin typeface="Arial"/>
                <a:cs typeface="Arial"/>
              </a:rPr>
              <a:t>факторов. </a:t>
            </a:r>
            <a:r>
              <a:rPr sz="1600" b="1" spc="-43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55" dirty="0">
                <a:solidFill>
                  <a:srgbClr val="F26622"/>
                </a:solidFill>
                <a:latin typeface="Arial"/>
                <a:cs typeface="Arial"/>
              </a:rPr>
              <a:t>Перемещение</a:t>
            </a:r>
            <a:r>
              <a:rPr sz="1600" b="1" spc="-8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F26622"/>
                </a:solidFill>
                <a:latin typeface="Arial"/>
                <a:cs typeface="Arial"/>
              </a:rPr>
              <a:t>пострадавшего.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88569" y="3712807"/>
            <a:ext cx="2030730" cy="1149350"/>
            <a:chOff x="288569" y="3712807"/>
            <a:chExt cx="2030730" cy="1149350"/>
          </a:xfrm>
        </p:grpSpPr>
        <p:sp>
          <p:nvSpPr>
            <p:cNvPr id="17" name="object 17"/>
            <p:cNvSpPr/>
            <p:nvPr/>
          </p:nvSpPr>
          <p:spPr>
            <a:xfrm>
              <a:off x="288569" y="3712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4347" y="3712807"/>
              <a:ext cx="1625600" cy="11493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2636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Trebuchet MS"/>
                <a:cs typeface="Trebuchet MS"/>
              </a:rPr>
              <a:t>15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299" y="148320"/>
            <a:ext cx="63436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B2E7F"/>
                </a:solidFill>
              </a:rPr>
              <a:t>1.1.</a:t>
            </a:r>
            <a:r>
              <a:rPr sz="1400" spc="-60" dirty="0">
                <a:solidFill>
                  <a:srgbClr val="2B2E7F"/>
                </a:solidFill>
              </a:rPr>
              <a:t> </a:t>
            </a:r>
            <a:r>
              <a:rPr sz="1400" spc="15" dirty="0">
                <a:solidFill>
                  <a:srgbClr val="2B2E7F"/>
                </a:solidFill>
              </a:rPr>
              <a:t>Извлечение</a:t>
            </a:r>
            <a:r>
              <a:rPr sz="1400" spc="-60" dirty="0">
                <a:solidFill>
                  <a:srgbClr val="2B2E7F"/>
                </a:solidFill>
              </a:rPr>
              <a:t> </a:t>
            </a:r>
            <a:r>
              <a:rPr sz="1400" spc="15" dirty="0">
                <a:solidFill>
                  <a:srgbClr val="2B2E7F"/>
                </a:solidFill>
              </a:rPr>
              <a:t>пострадавшего</a:t>
            </a:r>
            <a:r>
              <a:rPr sz="1400" spc="-60" dirty="0">
                <a:solidFill>
                  <a:srgbClr val="2B2E7F"/>
                </a:solidFill>
              </a:rPr>
              <a:t> </a:t>
            </a:r>
            <a:r>
              <a:rPr sz="1400" spc="10" dirty="0">
                <a:solidFill>
                  <a:srgbClr val="2B2E7F"/>
                </a:solidFill>
              </a:rPr>
              <a:t>из</a:t>
            </a:r>
            <a:r>
              <a:rPr sz="1400" spc="-60" dirty="0">
                <a:solidFill>
                  <a:srgbClr val="2B2E7F"/>
                </a:solidFill>
              </a:rPr>
              <a:t> </a:t>
            </a:r>
            <a:r>
              <a:rPr sz="1400" spc="5" dirty="0">
                <a:solidFill>
                  <a:srgbClr val="2B2E7F"/>
                </a:solidFill>
              </a:rPr>
              <a:t>автомобиля</a:t>
            </a:r>
            <a:r>
              <a:rPr sz="1400" spc="-55" dirty="0">
                <a:solidFill>
                  <a:srgbClr val="2B2E7F"/>
                </a:solidFill>
              </a:rPr>
              <a:t> </a:t>
            </a:r>
            <a:r>
              <a:rPr sz="1400" spc="5" dirty="0">
                <a:solidFill>
                  <a:srgbClr val="2B2E7F"/>
                </a:solidFill>
              </a:rPr>
              <a:t>или</a:t>
            </a:r>
            <a:r>
              <a:rPr sz="1400" spc="-60" dirty="0">
                <a:solidFill>
                  <a:srgbClr val="2B2E7F"/>
                </a:solidFill>
              </a:rPr>
              <a:t> </a:t>
            </a:r>
            <a:r>
              <a:rPr sz="1400" spc="5" dirty="0">
                <a:solidFill>
                  <a:srgbClr val="2B2E7F"/>
                </a:solidFill>
              </a:rPr>
              <a:t>труднодоступного </a:t>
            </a:r>
            <a:r>
              <a:rPr sz="1400" spc="-375" dirty="0">
                <a:solidFill>
                  <a:srgbClr val="2B2E7F"/>
                </a:solidFill>
              </a:rPr>
              <a:t> </a:t>
            </a:r>
            <a:r>
              <a:rPr sz="1400" spc="10" dirty="0">
                <a:solidFill>
                  <a:srgbClr val="2B2E7F"/>
                </a:solidFill>
              </a:rPr>
              <a:t>места.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2529579" y="983585"/>
            <a:ext cx="4754880" cy="210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45" dirty="0">
                <a:solidFill>
                  <a:srgbClr val="231F20"/>
                </a:solidFill>
                <a:latin typeface="Arial"/>
                <a:cs typeface="Arial"/>
              </a:rPr>
              <a:t>Прежде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всего,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Arial"/>
                <a:cs typeface="Arial"/>
              </a:rPr>
              <a:t>убедитесь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собственной</a:t>
            </a:r>
            <a:r>
              <a:rPr sz="10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безопасности!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000" b="1" spc="35" dirty="0">
                <a:solidFill>
                  <a:srgbClr val="231F20"/>
                </a:solidFill>
                <a:latin typeface="Arial"/>
                <a:cs typeface="Arial"/>
              </a:rPr>
              <a:t>Когда</a:t>
            </a:r>
            <a:r>
              <a:rPr sz="1000" b="1" spc="1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0" dirty="0">
                <a:solidFill>
                  <a:srgbClr val="231F20"/>
                </a:solidFill>
                <a:latin typeface="Arial"/>
                <a:cs typeface="Arial"/>
              </a:rPr>
              <a:t>нужно</a:t>
            </a:r>
            <a:r>
              <a:rPr sz="1000" b="1" spc="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извлекать</a:t>
            </a:r>
            <a:r>
              <a:rPr sz="1000" b="1" spc="1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пострадавшего</a:t>
            </a:r>
            <a:r>
              <a:rPr sz="1000" b="1" spc="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из</a:t>
            </a:r>
            <a:r>
              <a:rPr sz="1000" b="1" spc="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автомобиля</a:t>
            </a:r>
            <a:r>
              <a:rPr sz="1000" b="1" spc="1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или</a:t>
            </a:r>
            <a:r>
              <a:rPr sz="1000" b="1" spc="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другого </a:t>
            </a:r>
            <a:r>
              <a:rPr sz="1000" b="1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труднодоступного</a:t>
            </a:r>
            <a:r>
              <a:rPr sz="10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места:</a:t>
            </a:r>
            <a:endParaRPr sz="1000" dirty="0">
              <a:latin typeface="Arial"/>
              <a:cs typeface="Arial"/>
            </a:endParaRPr>
          </a:p>
          <a:p>
            <a:pPr marL="84455" indent="-71755">
              <a:lnSpc>
                <a:spcPct val="100000"/>
              </a:lnSpc>
              <a:buChar char="-"/>
              <a:tabLst>
                <a:tab pos="84455" algn="l"/>
              </a:tabLst>
            </a:pP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угрозы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жизни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здоровья.</a:t>
            </a:r>
            <a:endParaRPr sz="1000" dirty="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94615" algn="l"/>
              </a:tabLst>
            </a:pP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невозможности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оказания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тех</a:t>
            </a:r>
            <a:r>
              <a:rPr sz="1000" spc="-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условиях,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которых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находится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buClr>
                <a:srgbClr val="231F20"/>
              </a:buClr>
              <a:buFont typeface="Lucida Sans Unicode"/>
              <a:buChar char="-"/>
            </a:pPr>
            <a:endParaRPr sz="1300" dirty="0">
              <a:latin typeface="Lucida Sans Unicode"/>
              <a:cs typeface="Lucida Sans Unicode"/>
            </a:endParaRPr>
          </a:p>
          <a:p>
            <a:pPr marL="13335">
              <a:lnSpc>
                <a:spcPct val="100000"/>
              </a:lnSpc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Извлечение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без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фиксации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шеи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рукой:</a:t>
            </a:r>
            <a:endParaRPr sz="1000" dirty="0">
              <a:latin typeface="Lucida Sans Unicode"/>
              <a:cs typeface="Lucida Sans Unicode"/>
            </a:endParaRPr>
          </a:p>
          <a:p>
            <a:pPr marL="13335" marR="5080">
              <a:lnSpc>
                <a:spcPct val="100000"/>
              </a:lnSpc>
              <a:buChar char="-"/>
              <a:tabLst>
                <a:tab pos="92075" algn="l"/>
              </a:tabLst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слегка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развернуть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спиной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себе,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держась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брючный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ремень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пояс;</a:t>
            </a:r>
            <a:endParaRPr sz="1000" dirty="0">
              <a:latin typeface="Lucida Sans Unicode"/>
              <a:cs typeface="Lucida Sans Unicode"/>
            </a:endParaRPr>
          </a:p>
          <a:p>
            <a:pPr marL="85090" indent="-72390">
              <a:lnSpc>
                <a:spcPct val="100000"/>
              </a:lnSpc>
              <a:buChar char="-"/>
              <a:tabLst>
                <a:tab pos="85725" algn="l"/>
              </a:tabLst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просунуть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свои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подмышки,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взяться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предплечье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одной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пострадавшего;</a:t>
            </a:r>
            <a:endParaRPr sz="1000" dirty="0">
              <a:latin typeface="Lucida Sans Unicode"/>
              <a:cs typeface="Lucida Sans Unicode"/>
            </a:endParaRPr>
          </a:p>
          <a:p>
            <a:pPr marL="85090" indent="-72390">
              <a:lnSpc>
                <a:spcPct val="100000"/>
              </a:lnSpc>
              <a:buChar char="-"/>
              <a:tabLst>
                <a:tab pos="85725" algn="l"/>
              </a:tabLst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извлечь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9579" y="3434860"/>
            <a:ext cx="45739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Извлечение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фиксацией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шейного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отдела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позвоночника:</a:t>
            </a:r>
            <a:endParaRPr sz="1000" dirty="0">
              <a:latin typeface="Lucida Sans Unicode"/>
              <a:cs typeface="Lucida Sans Unicode"/>
            </a:endParaRPr>
          </a:p>
          <a:p>
            <a:pPr marL="84455" indent="-71755">
              <a:lnSpc>
                <a:spcPct val="100000"/>
              </a:lnSpc>
              <a:buChar char="-"/>
              <a:tabLst>
                <a:tab pos="84455" algn="l"/>
              </a:tabLst>
            </a:pP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описанные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выше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приемы;</a:t>
            </a:r>
            <a:endParaRPr sz="1000" dirty="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85090" algn="l"/>
              </a:tabLst>
            </a:pP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этом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рукой,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что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ближе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согнутому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локтю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зафиксировать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подбородок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прижать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пострадавшего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своей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груди;</a:t>
            </a:r>
            <a:endParaRPr sz="1000" dirty="0">
              <a:latin typeface="Lucida Sans Unicode"/>
              <a:cs typeface="Lucida Sans Unicode"/>
            </a:endParaRPr>
          </a:p>
          <a:p>
            <a:pPr marL="84455" indent="-71755">
              <a:lnSpc>
                <a:spcPct val="100000"/>
              </a:lnSpc>
              <a:buChar char="-"/>
              <a:tabLst>
                <a:tab pos="84455" algn="l"/>
              </a:tabLst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извлечь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извлечения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переместите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безопасное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место.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2191" y="817207"/>
            <a:ext cx="2030730" cy="1140460"/>
            <a:chOff x="362191" y="817207"/>
            <a:chExt cx="2030730" cy="1140460"/>
          </a:xfrm>
        </p:grpSpPr>
        <p:sp>
          <p:nvSpPr>
            <p:cNvPr id="7" name="object 7"/>
            <p:cNvSpPr/>
            <p:nvPr/>
          </p:nvSpPr>
          <p:spPr>
            <a:xfrm>
              <a:off x="362191" y="8172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891" y="817207"/>
              <a:ext cx="1186814" cy="7421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9648" y="817207"/>
              <a:ext cx="791552" cy="11116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891" y="1557299"/>
              <a:ext cx="1186814" cy="37157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62191" y="2075967"/>
            <a:ext cx="2030730" cy="1140460"/>
            <a:chOff x="362191" y="2075967"/>
            <a:chExt cx="2030730" cy="1140460"/>
          </a:xfrm>
        </p:grpSpPr>
        <p:sp>
          <p:nvSpPr>
            <p:cNvPr id="12" name="object 12"/>
            <p:cNvSpPr/>
            <p:nvPr/>
          </p:nvSpPr>
          <p:spPr>
            <a:xfrm>
              <a:off x="362191" y="20759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8337" y="2099907"/>
              <a:ext cx="1436852" cy="111613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362191" y="3334728"/>
            <a:ext cx="2030730" cy="1140460"/>
            <a:chOff x="362191" y="3334728"/>
            <a:chExt cx="2030730" cy="1140460"/>
          </a:xfrm>
        </p:grpSpPr>
        <p:sp>
          <p:nvSpPr>
            <p:cNvPr id="15" name="object 15"/>
            <p:cNvSpPr/>
            <p:nvPr/>
          </p:nvSpPr>
          <p:spPr>
            <a:xfrm>
              <a:off x="362191" y="3334728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3679" y="3373920"/>
              <a:ext cx="1133439" cy="70877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65160" y="3373920"/>
              <a:ext cx="755942" cy="106168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3679" y="4080728"/>
              <a:ext cx="1133439" cy="3548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2636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Trebuchet MS"/>
                <a:cs typeface="Trebuchet MS"/>
              </a:rPr>
              <a:t>16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1499" y="1517002"/>
            <a:ext cx="49510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B2E7F"/>
                </a:solidFill>
              </a:rPr>
              <a:t>1.2.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55" dirty="0">
                <a:solidFill>
                  <a:srgbClr val="2B2E7F"/>
                </a:solidFill>
              </a:rPr>
              <a:t>Общие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правила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10" dirty="0">
                <a:solidFill>
                  <a:srgbClr val="2B2E7F"/>
                </a:solidFill>
              </a:rPr>
              <a:t>транспортировки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пострадавшего.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922425" y="4415497"/>
            <a:ext cx="56527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3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B2E7F"/>
                </a:solidFill>
                <a:latin typeface="Arial"/>
                <a:cs typeface="Arial"/>
              </a:rPr>
              <a:t>ПЕРЕМЕЩЕНИИ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2B2E7F"/>
                </a:solidFill>
                <a:latin typeface="Arial"/>
                <a:cs typeface="Arial"/>
              </a:rPr>
              <a:t>ПОСТРАДАВШИХ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-60" dirty="0">
                <a:solidFill>
                  <a:srgbClr val="2B2E7F"/>
                </a:solidFill>
                <a:latin typeface="Arial"/>
                <a:cs typeface="Arial"/>
              </a:rPr>
              <a:t>НЕЛЬЗЯ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ИДТИ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2B2E7F"/>
                </a:solidFill>
                <a:latin typeface="Arial"/>
                <a:cs typeface="Arial"/>
              </a:rPr>
              <a:t>«В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B2E7F"/>
                </a:solidFill>
                <a:latin typeface="Arial"/>
                <a:cs typeface="Arial"/>
              </a:rPr>
              <a:t>НОГУ»!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9299" y="161584"/>
            <a:ext cx="42259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подозрении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231F20"/>
                </a:solidFill>
                <a:latin typeface="Arial"/>
                <a:cs typeface="Arial"/>
              </a:rPr>
              <a:t>повреждение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231F20"/>
                </a:solidFill>
                <a:latin typeface="Arial"/>
                <a:cs typeface="Arial"/>
              </a:rPr>
              <a:t>шейного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отдела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позвоночника </a:t>
            </a:r>
            <a:r>
              <a:rPr sz="1000" b="1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необходимо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обездвиживание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головы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вместе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0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40" dirty="0">
                <a:solidFill>
                  <a:srgbClr val="231F20"/>
                </a:solidFill>
                <a:latin typeface="Arial"/>
                <a:cs typeface="Arial"/>
              </a:rPr>
              <a:t>шеей.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47489" y="1837984"/>
            <a:ext cx="15760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движении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вверх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 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лестнице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вносе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салон 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транспорта)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переносят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вперед.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23225" y="1837984"/>
            <a:ext cx="176148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перемещении  пострадавшего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большой 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потерей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ноги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должны  быть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выше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23225" y="2758607"/>
            <a:ext cx="1878330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Несущий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пострадавшего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впереди 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внимательно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смотрит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под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ноги</a:t>
            </a:r>
            <a:endParaRPr sz="1000">
              <a:latin typeface="Lucida Sans Unicode"/>
              <a:cs typeface="Lucida Sans Unicode"/>
            </a:endParaRPr>
          </a:p>
          <a:p>
            <a:pPr marL="12700" marR="106045">
              <a:lnSpc>
                <a:spcPct val="100000"/>
              </a:lnSpc>
            </a:pP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сообщает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идущему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сзади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обо 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всех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препятствиях.</a:t>
            </a:r>
            <a:endParaRPr sz="1000">
              <a:latin typeface="Lucida Sans Unicode"/>
              <a:cs typeface="Lucida Sans Unicode"/>
            </a:endParaRPr>
          </a:p>
          <a:p>
            <a:pPr marL="12700" marR="334010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Несущий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сзади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следит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состоянием 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необходимости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подает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команды: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«Стоп!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Началась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рвота!»</a:t>
            </a:r>
            <a:r>
              <a:rPr sz="1000" spc="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«Стоп!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Потеря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сознания!».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47489" y="3057184"/>
            <a:ext cx="178053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движении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вниз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лестнице 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выносе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транспорта) 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переносят 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ногами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вперед.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87997" y="207556"/>
            <a:ext cx="2030730" cy="1153160"/>
            <a:chOff x="287997" y="207556"/>
            <a:chExt cx="2030730" cy="1153160"/>
          </a:xfrm>
        </p:grpSpPr>
        <p:sp>
          <p:nvSpPr>
            <p:cNvPr id="11" name="object 11"/>
            <p:cNvSpPr/>
            <p:nvPr/>
          </p:nvSpPr>
          <p:spPr>
            <a:xfrm>
              <a:off x="287997" y="220256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065" y="207556"/>
              <a:ext cx="1150632" cy="1140091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87997" y="1872678"/>
            <a:ext cx="1593215" cy="2437130"/>
            <a:chOff x="287997" y="1872678"/>
            <a:chExt cx="1593215" cy="2437130"/>
          </a:xfrm>
        </p:grpSpPr>
        <p:sp>
          <p:nvSpPr>
            <p:cNvPr id="14" name="object 14"/>
            <p:cNvSpPr/>
            <p:nvPr/>
          </p:nvSpPr>
          <p:spPr>
            <a:xfrm>
              <a:off x="287997" y="1872678"/>
              <a:ext cx="1591310" cy="1140460"/>
            </a:xfrm>
            <a:custGeom>
              <a:avLst/>
              <a:gdLst/>
              <a:ahLst/>
              <a:cxnLst/>
              <a:rect l="l" t="t" r="r" b="b"/>
              <a:pathLst>
                <a:path w="1591310" h="1140460">
                  <a:moveTo>
                    <a:pt x="1590700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1590700" y="1140078"/>
                  </a:lnTo>
                  <a:lnTo>
                    <a:pt x="15907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872" y="1924748"/>
              <a:ext cx="1161605" cy="6915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6563" y="1924736"/>
              <a:ext cx="386559" cy="10359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872" y="2614422"/>
              <a:ext cx="1161605" cy="3462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87997" y="3103207"/>
              <a:ext cx="1593215" cy="1140460"/>
            </a:xfrm>
            <a:custGeom>
              <a:avLst/>
              <a:gdLst/>
              <a:ahLst/>
              <a:cxnLst/>
              <a:rect l="l" t="t" r="r" b="b"/>
              <a:pathLst>
                <a:path w="1593214" h="1140460">
                  <a:moveTo>
                    <a:pt x="15929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1592999" y="1140078"/>
                  </a:lnTo>
                  <a:lnTo>
                    <a:pt x="15929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4401" y="3047174"/>
              <a:ext cx="1493989" cy="1262253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3761194" y="1872678"/>
            <a:ext cx="1591310" cy="925830"/>
            <a:chOff x="3761194" y="1872678"/>
            <a:chExt cx="1591310" cy="925830"/>
          </a:xfrm>
        </p:grpSpPr>
        <p:sp>
          <p:nvSpPr>
            <p:cNvPr id="21" name="object 21"/>
            <p:cNvSpPr/>
            <p:nvPr/>
          </p:nvSpPr>
          <p:spPr>
            <a:xfrm>
              <a:off x="3761194" y="1872678"/>
              <a:ext cx="1591310" cy="925830"/>
            </a:xfrm>
            <a:custGeom>
              <a:avLst/>
              <a:gdLst/>
              <a:ahLst/>
              <a:cxnLst/>
              <a:rect l="l" t="t" r="r" b="b"/>
              <a:pathLst>
                <a:path w="1591310" h="925830">
                  <a:moveTo>
                    <a:pt x="1590700" y="0"/>
                  </a:moveTo>
                  <a:lnTo>
                    <a:pt x="0" y="0"/>
                  </a:lnTo>
                  <a:lnTo>
                    <a:pt x="0" y="925728"/>
                  </a:lnTo>
                  <a:lnTo>
                    <a:pt x="1590700" y="925728"/>
                  </a:lnTo>
                  <a:lnTo>
                    <a:pt x="15907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34003" y="1899170"/>
              <a:ext cx="1443911" cy="807681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3761206" y="2879661"/>
            <a:ext cx="1591310" cy="1363980"/>
            <a:chOff x="3761206" y="2879661"/>
            <a:chExt cx="1591310" cy="1363980"/>
          </a:xfrm>
        </p:grpSpPr>
        <p:sp>
          <p:nvSpPr>
            <p:cNvPr id="24" name="object 24"/>
            <p:cNvSpPr/>
            <p:nvPr/>
          </p:nvSpPr>
          <p:spPr>
            <a:xfrm>
              <a:off x="3761206" y="2879661"/>
              <a:ext cx="1591310" cy="1363980"/>
            </a:xfrm>
            <a:custGeom>
              <a:avLst/>
              <a:gdLst/>
              <a:ahLst/>
              <a:cxnLst/>
              <a:rect l="l" t="t" r="r" b="b"/>
              <a:pathLst>
                <a:path w="1591310" h="1363979">
                  <a:moveTo>
                    <a:pt x="1590700" y="0"/>
                  </a:moveTo>
                  <a:lnTo>
                    <a:pt x="0" y="0"/>
                  </a:lnTo>
                  <a:lnTo>
                    <a:pt x="0" y="1363624"/>
                  </a:lnTo>
                  <a:lnTo>
                    <a:pt x="1590700" y="1363624"/>
                  </a:lnTo>
                  <a:lnTo>
                    <a:pt x="159070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97502" y="2895625"/>
              <a:ext cx="1337995" cy="13465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25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Trebuchet MS"/>
                <a:cs typeface="Trebuchet MS"/>
              </a:rPr>
              <a:t>17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91304" y="505961"/>
            <a:ext cx="4756150" cy="1776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Перемещать</a:t>
            </a:r>
            <a:r>
              <a:rPr sz="10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пострадавшего</a:t>
            </a:r>
            <a:r>
              <a:rPr sz="10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до</a:t>
            </a:r>
            <a:r>
              <a:rPr sz="10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транспорта</a:t>
            </a:r>
            <a:r>
              <a:rPr sz="10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или</a:t>
            </a:r>
            <a:r>
              <a:rPr sz="10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1000" b="1" spc="-1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безопасное</a:t>
            </a:r>
            <a:r>
              <a:rPr sz="10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место</a:t>
            </a:r>
            <a:r>
              <a:rPr sz="10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231F20"/>
                </a:solidFill>
                <a:latin typeface="Arial"/>
                <a:cs typeface="Arial"/>
              </a:rPr>
              <a:t>можно </a:t>
            </a:r>
            <a:r>
              <a:rPr sz="1000" b="1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различными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способами,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зависящими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от</a:t>
            </a:r>
            <a:r>
              <a:rPr sz="10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231F20"/>
                </a:solidFill>
                <a:latin typeface="Arial"/>
                <a:cs typeface="Arial"/>
              </a:rPr>
              <a:t>характера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травм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и </a:t>
            </a:r>
            <a:r>
              <a:rPr sz="1000" b="1" spc="-25" dirty="0">
                <a:solidFill>
                  <a:srgbClr val="231F20"/>
                </a:solidFill>
                <a:latin typeface="Arial"/>
                <a:cs typeface="Arial"/>
              </a:rPr>
              <a:t>состояния 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пострадавшего,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количества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участников </a:t>
            </a:r>
            <a:r>
              <a:rPr sz="1000" b="1" spc="25" dirty="0">
                <a:solidFill>
                  <a:srgbClr val="231F20"/>
                </a:solidFill>
                <a:latin typeface="Arial"/>
                <a:cs typeface="Arial"/>
              </a:rPr>
              <a:t>перемещения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и </a:t>
            </a:r>
            <a:r>
              <a:rPr sz="1000" b="1" spc="30" dirty="0">
                <a:solidFill>
                  <a:srgbClr val="231F20"/>
                </a:solidFill>
                <a:latin typeface="Arial"/>
                <a:cs typeface="Arial"/>
              </a:rPr>
              <a:t>их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физических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возможностей.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</a:pP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а.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Перемещение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одиночку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поддержкой.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Используется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перемещения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легко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пострадавших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лиц,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находящихся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сознании.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 dirty="0">
              <a:latin typeface="Lucida Sans Unicode"/>
              <a:cs typeface="Lucida Sans Unicode"/>
            </a:endParaRPr>
          </a:p>
          <a:p>
            <a:pPr marL="13335" marR="5080" algn="just">
              <a:lnSpc>
                <a:spcPct val="100000"/>
              </a:lnSpc>
            </a:pP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б.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Перемещение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одиночку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волоком.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Применяется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перемещения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близкое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расстояние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пострадавших,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имеющих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значительный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вес.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Нежелательно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использовать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пострадавших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травмами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нижних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конечностей.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6242" y="2945079"/>
            <a:ext cx="47548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в.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Переноска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одиночку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спине.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Может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использоваться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переноски пострадавших,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имеющих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небольшой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вес.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применяется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переноски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пострадавших,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находящихся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без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92574" y="4066587"/>
            <a:ext cx="47548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г.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Переноска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руках.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Используется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лицами,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имеющими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достаточную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применения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этого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способа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физическую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силу.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Этим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способом</a:t>
            </a:r>
            <a:r>
              <a:rPr sz="1000" spc="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возможна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пострадавших,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находящихся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без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Нежелательно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переносить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так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пострадавших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подозрением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позвоночника.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47904" y="177939"/>
            <a:ext cx="2220595" cy="3636645"/>
            <a:chOff x="247904" y="177939"/>
            <a:chExt cx="2220595" cy="3636645"/>
          </a:xfrm>
        </p:grpSpPr>
        <p:sp>
          <p:nvSpPr>
            <p:cNvPr id="7" name="object 7"/>
            <p:cNvSpPr/>
            <p:nvPr/>
          </p:nvSpPr>
          <p:spPr>
            <a:xfrm>
              <a:off x="359498" y="2217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904" y="177939"/>
              <a:ext cx="2220201" cy="41744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9498" y="144523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904" y="593077"/>
              <a:ext cx="444030" cy="8337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4062" y="593077"/>
              <a:ext cx="444042" cy="83372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9626" y="1361846"/>
              <a:ext cx="1336734" cy="649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498" y="221754"/>
              <a:ext cx="2030399" cy="11400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850" y="1435328"/>
              <a:ext cx="2135847" cy="4015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61429" y="2674213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4850" y="1834681"/>
              <a:ext cx="2135847" cy="80205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9498" y="1445222"/>
              <a:ext cx="1626218" cy="76211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83498" y="1445234"/>
              <a:ext cx="406400" cy="11400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9498" y="2205117"/>
              <a:ext cx="1626218" cy="3801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4368" y="2702407"/>
              <a:ext cx="1173518" cy="72730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75857" y="2702407"/>
              <a:ext cx="782672" cy="108819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4368" y="3427679"/>
              <a:ext cx="1173518" cy="362927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371614" y="3904767"/>
            <a:ext cx="2030730" cy="1140460"/>
            <a:chOff x="371614" y="3904767"/>
            <a:chExt cx="2030730" cy="1140460"/>
          </a:xfrm>
        </p:grpSpPr>
        <p:sp>
          <p:nvSpPr>
            <p:cNvPr id="24" name="object 24"/>
            <p:cNvSpPr/>
            <p:nvPr/>
          </p:nvSpPr>
          <p:spPr>
            <a:xfrm>
              <a:off x="371614" y="39047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7553" y="3936492"/>
              <a:ext cx="1183290" cy="73992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68792" y="3936479"/>
              <a:ext cx="789190" cy="110836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7553" y="4674365"/>
              <a:ext cx="1183290" cy="3704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276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75" dirty="0">
                <a:solidFill>
                  <a:srgbClr val="231F20"/>
                </a:solidFill>
                <a:latin typeface="Trebuchet MS"/>
                <a:cs typeface="Trebuchet MS"/>
              </a:rPr>
              <a:t>18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79801" y="459324"/>
            <a:ext cx="47548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д.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одиночку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плече.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переноске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таким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способом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следует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придерживать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руку.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Этот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способ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применяется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пострадавших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травмами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груди,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позвоночника.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0911" y="1478158"/>
            <a:ext cx="6476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е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70911" y="1630558"/>
            <a:ext cx="7048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70911" y="1782958"/>
            <a:ext cx="6476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д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79801" y="2991700"/>
            <a:ext cx="47548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ж.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формирования 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«замка»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усаживается на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него,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 чего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поднимают 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переносят.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может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придерживаться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плечи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переносящих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людей.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79801" y="3875636"/>
            <a:ext cx="47548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з.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вдвоем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замке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трех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поддержкой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под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спину.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использовании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этого</a:t>
            </a:r>
            <a:r>
              <a:rPr sz="1000" spc="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способа</a:t>
            </a:r>
            <a:r>
              <a:rPr sz="1000" spc="1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один</a:t>
            </a:r>
            <a:r>
              <a:rPr sz="1000" spc="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</a:t>
            </a:r>
            <a:r>
              <a:rPr sz="1000" spc="2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участников</a:t>
            </a:r>
            <a:r>
              <a:rPr sz="1000" spc="1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оказания</a:t>
            </a:r>
            <a:r>
              <a:rPr sz="1000" spc="1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</a:t>
            </a:r>
            <a:r>
              <a:rPr sz="1000" spc="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берет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руку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замок,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а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располагает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ее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плече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другого.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эту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руку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может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опираться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переноске.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Таким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образом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осуществляется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переноска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пострадавших,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которых</a:t>
            </a:r>
            <a:r>
              <a:rPr sz="1000" spc="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есть</a:t>
            </a:r>
            <a:r>
              <a:rPr sz="1000" spc="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риск</a:t>
            </a:r>
            <a:r>
              <a:rPr sz="1000" spc="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потери</a:t>
            </a:r>
            <a:r>
              <a:rPr sz="1000" spc="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пострадавших,</a:t>
            </a:r>
            <a:r>
              <a:rPr sz="1000" spc="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которые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могут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удержаться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замке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четырех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рук.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75297" y="177901"/>
            <a:ext cx="2274570" cy="3625215"/>
            <a:chOff x="275297" y="177901"/>
            <a:chExt cx="2274570" cy="3625215"/>
          </a:xfrm>
        </p:grpSpPr>
        <p:sp>
          <p:nvSpPr>
            <p:cNvPr id="10" name="object 10"/>
            <p:cNvSpPr/>
            <p:nvPr/>
          </p:nvSpPr>
          <p:spPr>
            <a:xfrm>
              <a:off x="287997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8077" y="177901"/>
              <a:ext cx="751230" cy="121080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75297" y="14451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938" y="1426807"/>
              <a:ext cx="2256358" cy="42424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75297" y="266297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98027" y="1848701"/>
              <a:ext cx="451269" cy="84730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75979" y="1483588"/>
              <a:ext cx="73317" cy="12001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938" y="2585186"/>
              <a:ext cx="2012759" cy="11082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75979" y="1635988"/>
              <a:ext cx="73317" cy="12001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1407" y="1788388"/>
              <a:ext cx="77889" cy="12001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2458201" y="1437230"/>
            <a:ext cx="47548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latin typeface="Lucida Sans Unicode"/>
                <a:cs typeface="Lucida Sans Unicode"/>
              </a:rPr>
              <a:t>е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вдвоем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замке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четырех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берутся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таким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о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бразом,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чтобы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обхватить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запястье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другой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помощника.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Фиксация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кистей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65" dirty="0">
                <a:latin typeface="Lucida Sans Unicode"/>
                <a:cs typeface="Lucida Sans Unicode"/>
              </a:rPr>
              <a:t>д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олжна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быть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достаточно прочной, чтобы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удержать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87997" y="3899929"/>
            <a:ext cx="2030730" cy="1140460"/>
            <a:chOff x="287997" y="3899929"/>
            <a:chExt cx="2030730" cy="1140460"/>
          </a:xfrm>
        </p:grpSpPr>
        <p:sp>
          <p:nvSpPr>
            <p:cNvPr id="22" name="object 22"/>
            <p:cNvSpPr/>
            <p:nvPr/>
          </p:nvSpPr>
          <p:spPr>
            <a:xfrm>
              <a:off x="287997" y="3899929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0662" y="3899929"/>
              <a:ext cx="1179254" cy="76109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97812" y="3899929"/>
              <a:ext cx="786561" cy="11400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0662" y="4658931"/>
              <a:ext cx="1179254" cy="381076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292938" y="1445107"/>
            <a:ext cx="2025650" cy="2348230"/>
            <a:chOff x="292938" y="1445107"/>
            <a:chExt cx="2025650" cy="2348230"/>
          </a:xfrm>
        </p:grpSpPr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2938" y="1445107"/>
              <a:ext cx="2012759" cy="11400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6097" y="2696007"/>
              <a:ext cx="1189151" cy="73310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13177" y="2696007"/>
              <a:ext cx="792507" cy="109733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6097" y="3427057"/>
              <a:ext cx="1189151" cy="36628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6097" y="2672664"/>
              <a:ext cx="1992299" cy="11206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25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Trebuchet MS"/>
                <a:cs typeface="Trebuchet MS"/>
              </a:rPr>
              <a:t>19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6798" y="214998"/>
            <a:ext cx="2044064" cy="1142365"/>
            <a:chOff x="346798" y="214998"/>
            <a:chExt cx="2044064" cy="1142365"/>
          </a:xfrm>
        </p:grpSpPr>
        <p:sp>
          <p:nvSpPr>
            <p:cNvPr id="4" name="object 4"/>
            <p:cNvSpPr/>
            <p:nvPr/>
          </p:nvSpPr>
          <p:spPr>
            <a:xfrm>
              <a:off x="359994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798" y="214998"/>
              <a:ext cx="2030399" cy="3817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798" y="594639"/>
              <a:ext cx="2030399" cy="76245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994" y="216014"/>
              <a:ext cx="1211389" cy="7614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9275" y="216001"/>
              <a:ext cx="807935" cy="11400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994" y="975339"/>
              <a:ext cx="1211389" cy="38075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531299" y="170030"/>
            <a:ext cx="47548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и.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вдвоем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ноги.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переноске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этим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способом,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один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участников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оказания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 держит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предплечье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одной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просунув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подмышки,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100" dirty="0">
                <a:solidFill>
                  <a:srgbClr val="231F20"/>
                </a:solidFill>
                <a:latin typeface="Lucida Sans Unicode"/>
                <a:cs typeface="Lucida Sans Unicode"/>
              </a:rPr>
              <a:t>–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под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колени.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31299" y="1380848"/>
            <a:ext cx="475488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к.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подозрением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травму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позвоночника.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Для переноски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подозрением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травму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позвоночника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несколько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человек,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которые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под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руководством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одного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участников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оказания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поднимают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переносят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пострадавшего.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переноске</a:t>
            </a:r>
            <a:r>
              <a:rPr sz="1000" spc="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один</a:t>
            </a:r>
            <a:r>
              <a:rPr sz="1000" spc="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</a:t>
            </a:r>
            <a:r>
              <a:rPr sz="1000" spc="2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участников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оказания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должен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фиксировать голову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шею пострадавшего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своими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предплечьями.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Более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удобно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безопасно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подозрением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травму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позвоночника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переносить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твердой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ровной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поверхности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(например,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щите).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1299" y="3441042"/>
            <a:ext cx="47548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Убедитесь,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что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ни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вам,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ни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ничего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не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угрожает.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Используйте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медицинские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перчатки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защиты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биологических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жидкостей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Переместите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пострадавшего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необходимости).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59994" y="1440967"/>
            <a:ext cx="2094230" cy="1140460"/>
            <a:chOff x="359994" y="1440967"/>
            <a:chExt cx="2094230" cy="1140460"/>
          </a:xfrm>
        </p:grpSpPr>
        <p:sp>
          <p:nvSpPr>
            <p:cNvPr id="14" name="object 14"/>
            <p:cNvSpPr/>
            <p:nvPr/>
          </p:nvSpPr>
          <p:spPr>
            <a:xfrm>
              <a:off x="359994" y="14409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90406" y="1448790"/>
              <a:ext cx="63487" cy="11244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3506" y="1448803"/>
              <a:ext cx="1181218" cy="7514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02613" y="1448790"/>
              <a:ext cx="787793" cy="11244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3506" y="2198182"/>
              <a:ext cx="1181218" cy="37501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347300" y="2795966"/>
            <a:ext cx="64122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b="1" spc="70" dirty="0">
                <a:solidFill>
                  <a:srgbClr val="F26622"/>
                </a:solidFill>
                <a:latin typeface="Arial"/>
                <a:cs typeface="Arial"/>
              </a:rPr>
              <a:t>2.</a:t>
            </a:r>
            <a:r>
              <a:rPr sz="1600" b="1" spc="-6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F26622"/>
                </a:solidFill>
                <a:latin typeface="Arial"/>
                <a:cs typeface="Arial"/>
              </a:rPr>
              <a:t>Проведение</a:t>
            </a:r>
            <a:r>
              <a:rPr sz="1600" b="1" spc="-6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F26622"/>
                </a:solidFill>
                <a:latin typeface="Arial"/>
                <a:cs typeface="Arial"/>
              </a:rPr>
              <a:t>обзорного</a:t>
            </a:r>
            <a:r>
              <a:rPr sz="1600" b="1" spc="-6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F26622"/>
                </a:solidFill>
                <a:latin typeface="Arial"/>
                <a:cs typeface="Arial"/>
              </a:rPr>
              <a:t>осмотра</a:t>
            </a:r>
            <a:r>
              <a:rPr sz="1600" b="1" spc="-6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15" dirty="0">
                <a:solidFill>
                  <a:srgbClr val="F26622"/>
                </a:solidFill>
                <a:latin typeface="Arial"/>
                <a:cs typeface="Arial"/>
              </a:rPr>
              <a:t>пострадавшего</a:t>
            </a:r>
            <a:r>
              <a:rPr sz="1600" b="1" spc="-6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F26622"/>
                </a:solidFill>
                <a:latin typeface="Arial"/>
                <a:cs typeface="Arial"/>
              </a:rPr>
              <a:t>и</a:t>
            </a:r>
            <a:r>
              <a:rPr sz="1600" b="1" spc="-6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70" dirty="0">
                <a:solidFill>
                  <a:srgbClr val="F26622"/>
                </a:solidFill>
                <a:latin typeface="Arial"/>
                <a:cs typeface="Arial"/>
              </a:rPr>
              <a:t>оказание </a:t>
            </a:r>
            <a:r>
              <a:rPr sz="1600" b="1" spc="-43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15" dirty="0">
                <a:solidFill>
                  <a:srgbClr val="F26622"/>
                </a:solidFill>
                <a:latin typeface="Arial"/>
                <a:cs typeface="Arial"/>
              </a:rPr>
              <a:t>первой</a:t>
            </a:r>
            <a:r>
              <a:rPr sz="1600" b="1" spc="-8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F26622"/>
                </a:solidFill>
                <a:latin typeface="Arial"/>
                <a:cs typeface="Arial"/>
              </a:rPr>
              <a:t>помощи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F26622"/>
                </a:solidFill>
                <a:latin typeface="Arial"/>
                <a:cs typeface="Arial"/>
              </a:rPr>
              <a:t>при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65" dirty="0">
                <a:solidFill>
                  <a:srgbClr val="F26622"/>
                </a:solidFill>
                <a:latin typeface="Arial"/>
                <a:cs typeface="Arial"/>
              </a:rPr>
              <a:t>наружных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F26622"/>
                </a:solidFill>
                <a:latin typeface="Arial"/>
                <a:cs typeface="Arial"/>
              </a:rPr>
              <a:t>кровотечениях.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59994" y="3461728"/>
            <a:ext cx="2030730" cy="1140460"/>
            <a:chOff x="359994" y="3461728"/>
            <a:chExt cx="2030730" cy="1140460"/>
          </a:xfrm>
        </p:grpSpPr>
        <p:sp>
          <p:nvSpPr>
            <p:cNvPr id="21" name="object 21"/>
            <p:cNvSpPr/>
            <p:nvPr/>
          </p:nvSpPr>
          <p:spPr>
            <a:xfrm>
              <a:off x="359994" y="3461728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6767" y="3473691"/>
              <a:ext cx="1436865" cy="11161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492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20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4277" y="475056"/>
            <a:ext cx="47548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Быстро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(в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течение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1-2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секунд)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проведите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обзорный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определения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сильного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наружного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кровотечения.</a:t>
            </a:r>
            <a:endParaRPr sz="1000" dirty="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</a:t>
            </a:r>
            <a:r>
              <a:rPr sz="1000" spc="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остановку</a:t>
            </a:r>
            <a:r>
              <a:rPr sz="1000" spc="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кровотечения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наиболее</a:t>
            </a:r>
            <a:r>
              <a:rPr sz="10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подходящим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способом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их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комбинацией.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3623" y="3542798"/>
            <a:ext cx="47548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2.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давящую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повязку.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Закройте рану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несколькими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сложенными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салфетками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несколькими туго свернутыми слоями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марлевого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бинта.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Туго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забинтуйте сверху.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повязка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промокает,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поверх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нее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еще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несколько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плотно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свернутых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салфеток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крепко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надавите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ладонью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поверх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повязки.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87451" y="222326"/>
            <a:ext cx="2030730" cy="1142365"/>
            <a:chOff x="287451" y="222326"/>
            <a:chExt cx="2030730" cy="1142365"/>
          </a:xfrm>
        </p:grpSpPr>
        <p:sp>
          <p:nvSpPr>
            <p:cNvPr id="6" name="object 6"/>
            <p:cNvSpPr/>
            <p:nvPr/>
          </p:nvSpPr>
          <p:spPr>
            <a:xfrm>
              <a:off x="287451" y="222326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4563" y="229108"/>
              <a:ext cx="1690814" cy="1135037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87997" y="3295167"/>
            <a:ext cx="2030730" cy="1140460"/>
            <a:chOff x="287997" y="3295167"/>
            <a:chExt cx="2030730" cy="1140460"/>
          </a:xfrm>
        </p:grpSpPr>
        <p:sp>
          <p:nvSpPr>
            <p:cNvPr id="9" name="object 9"/>
            <p:cNvSpPr/>
            <p:nvPr/>
          </p:nvSpPr>
          <p:spPr>
            <a:xfrm>
              <a:off x="287997" y="32951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821" y="3350907"/>
              <a:ext cx="1101531" cy="6804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2450" y="3350895"/>
              <a:ext cx="734669" cy="10188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2821" y="4029405"/>
              <a:ext cx="1101531" cy="340296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287997" y="2036407"/>
            <a:ext cx="2030730" cy="1140460"/>
          </a:xfrm>
          <a:custGeom>
            <a:avLst/>
            <a:gdLst/>
            <a:ahLst/>
            <a:cxnLst/>
            <a:rect l="l" t="t" r="r" b="b"/>
            <a:pathLst>
              <a:path w="2030730" h="1140460">
                <a:moveTo>
                  <a:pt x="2030399" y="0"/>
                </a:moveTo>
                <a:lnTo>
                  <a:pt x="0" y="0"/>
                </a:lnTo>
                <a:lnTo>
                  <a:pt x="0" y="1140078"/>
                </a:lnTo>
                <a:lnTo>
                  <a:pt x="2030399" y="1140078"/>
                </a:lnTo>
                <a:lnTo>
                  <a:pt x="203039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4750" y="1639520"/>
            <a:ext cx="5227320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solidFill>
                  <a:srgbClr val="2B2E7F"/>
                </a:solidFill>
                <a:latin typeface="Arial"/>
                <a:cs typeface="Arial"/>
              </a:rPr>
              <a:t>Способы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временной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B2E7F"/>
                </a:solidFill>
                <a:latin typeface="Arial"/>
                <a:cs typeface="Arial"/>
              </a:rPr>
              <a:t>остановки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наружного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B2E7F"/>
                </a:solidFill>
                <a:latin typeface="Arial"/>
                <a:cs typeface="Arial"/>
              </a:rPr>
              <a:t>кровотечения: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 dirty="0">
              <a:latin typeface="Arial"/>
              <a:cs typeface="Arial"/>
            </a:endParaRPr>
          </a:p>
          <a:p>
            <a:pPr marL="2196465">
              <a:lnSpc>
                <a:spcPct val="100000"/>
              </a:lnSpc>
            </a:pP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1.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прямое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давление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.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63144" y="1991207"/>
            <a:ext cx="2226310" cy="1226820"/>
            <a:chOff x="163144" y="1991207"/>
            <a:chExt cx="2226310" cy="122682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144" y="1991207"/>
              <a:ext cx="2226246" cy="40906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144" y="2397976"/>
              <a:ext cx="2226246" cy="81953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7997" y="3039706"/>
              <a:ext cx="2030399" cy="1367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7997" y="2036407"/>
              <a:ext cx="2030387" cy="1003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25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Trebuchet MS"/>
                <a:cs typeface="Trebuchet MS"/>
              </a:rPr>
              <a:t>21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30750" y="170030"/>
            <a:ext cx="47548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наличии</a:t>
            </a:r>
            <a:r>
              <a:rPr sz="1000" spc="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</a:t>
            </a:r>
            <a:r>
              <a:rPr sz="1000" spc="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инородного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предмета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зафиксируйте</a:t>
            </a:r>
            <a:r>
              <a:rPr sz="1000" spc="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валиками</a:t>
            </a:r>
            <a:r>
              <a:rPr sz="1000" spc="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</a:t>
            </a:r>
            <a:r>
              <a:rPr sz="1000" spc="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бинта,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пластырем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повязкой.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3663" rIns="0" bIns="0" rtlCol="0">
            <a:spAutoFit/>
          </a:bodyPr>
          <a:lstStyle/>
          <a:p>
            <a:pPr marL="2279015" marR="5080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solidFill>
                  <a:srgbClr val="2B2E7F"/>
                </a:solidFill>
              </a:rPr>
              <a:t>Извлекать</a:t>
            </a:r>
            <a:r>
              <a:rPr sz="1400" spc="195" dirty="0">
                <a:solidFill>
                  <a:srgbClr val="2B2E7F"/>
                </a:solidFill>
              </a:rPr>
              <a:t> </a:t>
            </a:r>
            <a:r>
              <a:rPr sz="1400" spc="10" dirty="0">
                <a:solidFill>
                  <a:srgbClr val="2B2E7F"/>
                </a:solidFill>
              </a:rPr>
              <a:t>из</a:t>
            </a:r>
            <a:r>
              <a:rPr sz="1400" spc="200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раны</a:t>
            </a:r>
            <a:r>
              <a:rPr sz="1400" spc="200" dirty="0">
                <a:solidFill>
                  <a:srgbClr val="2B2E7F"/>
                </a:solidFill>
              </a:rPr>
              <a:t> </a:t>
            </a:r>
            <a:r>
              <a:rPr sz="1400" spc="15" dirty="0">
                <a:solidFill>
                  <a:srgbClr val="2B2E7F"/>
                </a:solidFill>
              </a:rPr>
              <a:t>инородные</a:t>
            </a:r>
            <a:r>
              <a:rPr sz="1400" spc="195" dirty="0">
                <a:solidFill>
                  <a:srgbClr val="2B2E7F"/>
                </a:solidFill>
              </a:rPr>
              <a:t> </a:t>
            </a:r>
            <a:r>
              <a:rPr sz="1400" dirty="0">
                <a:solidFill>
                  <a:srgbClr val="2B2E7F"/>
                </a:solidFill>
              </a:rPr>
              <a:t>предметы</a:t>
            </a:r>
            <a:r>
              <a:rPr sz="1400" spc="200" dirty="0">
                <a:solidFill>
                  <a:srgbClr val="2B2E7F"/>
                </a:solidFill>
              </a:rPr>
              <a:t> </a:t>
            </a:r>
            <a:r>
              <a:rPr sz="1400" spc="65" dirty="0">
                <a:solidFill>
                  <a:srgbClr val="2B2E7F"/>
                </a:solidFill>
              </a:rPr>
              <a:t>на</a:t>
            </a:r>
            <a:r>
              <a:rPr sz="1400" spc="200" dirty="0">
                <a:solidFill>
                  <a:srgbClr val="2B2E7F"/>
                </a:solidFill>
              </a:rPr>
              <a:t> </a:t>
            </a:r>
            <a:r>
              <a:rPr sz="1400" spc="-15" dirty="0">
                <a:solidFill>
                  <a:srgbClr val="2B2E7F"/>
                </a:solidFill>
              </a:rPr>
              <a:t>месте </a:t>
            </a:r>
            <a:r>
              <a:rPr sz="1400" spc="-375" dirty="0">
                <a:solidFill>
                  <a:srgbClr val="2B2E7F"/>
                </a:solidFill>
              </a:rPr>
              <a:t> </a:t>
            </a:r>
            <a:r>
              <a:rPr sz="1400" spc="-15" dirty="0">
                <a:solidFill>
                  <a:srgbClr val="2B2E7F"/>
                </a:solidFill>
              </a:rPr>
              <a:t>происшествия</a:t>
            </a:r>
            <a:r>
              <a:rPr sz="1400" spc="-70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запрещается!</a:t>
            </a:r>
            <a:endParaRPr sz="1400"/>
          </a:p>
        </p:txBody>
      </p:sp>
      <p:sp>
        <p:nvSpPr>
          <p:cNvPr id="5" name="object 5"/>
          <p:cNvSpPr txBox="1"/>
          <p:nvPr/>
        </p:nvSpPr>
        <p:spPr>
          <a:xfrm>
            <a:off x="2530242" y="1150899"/>
            <a:ext cx="4755515" cy="2068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3.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кровоостанавливающий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т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.</a:t>
            </a:r>
            <a:endParaRPr sz="100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b="1" spc="30" dirty="0">
                <a:solidFill>
                  <a:srgbClr val="231F20"/>
                </a:solidFill>
                <a:latin typeface="Arial"/>
                <a:cs typeface="Arial"/>
              </a:rPr>
              <a:t>Жгут</a:t>
            </a: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накладывается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только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45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кровотечение</a:t>
            </a: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из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конечности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 в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том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случае, </a:t>
            </a:r>
            <a:r>
              <a:rPr sz="1000" b="1" spc="-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231F20"/>
                </a:solidFill>
                <a:latin typeface="Arial"/>
                <a:cs typeface="Arial"/>
              </a:rPr>
              <a:t>когда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остановка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кровотечения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231F20"/>
                </a:solidFill>
                <a:latin typeface="Arial"/>
                <a:cs typeface="Arial"/>
              </a:rPr>
              <a:t>невозможна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другим</a:t>
            </a:r>
            <a:r>
              <a:rPr sz="1000" b="1" spc="-10" dirty="0">
                <a:solidFill>
                  <a:srgbClr val="231F20"/>
                </a:solidFill>
                <a:latin typeface="Arial"/>
                <a:cs typeface="Arial"/>
              </a:rPr>
              <a:t> способом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или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они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231F20"/>
                </a:solidFill>
                <a:latin typeface="Arial"/>
                <a:cs typeface="Arial"/>
              </a:rPr>
              <a:t>не </a:t>
            </a:r>
            <a:r>
              <a:rPr sz="1000" b="1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231F20"/>
                </a:solidFill>
                <a:latin typeface="Arial"/>
                <a:cs typeface="Arial"/>
              </a:rPr>
              <a:t>эффективны!</a:t>
            </a:r>
            <a:endParaRPr sz="10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накладывается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мягкую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подкладку/элемент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одежды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(исключение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составляет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жгут-турникет)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выше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раны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как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можно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ближе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(на 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расстоянии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5-7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см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раны).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5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Подведите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под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конечность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и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растяните.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Затяните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первый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виток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жгута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убедитесь,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что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раны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прекратилось.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019" y="4309712"/>
            <a:ext cx="47548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</a:t>
            </a:r>
            <a:r>
              <a:rPr sz="1000" spc="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последующие</a:t>
            </a:r>
            <a:r>
              <a:rPr sz="1000" spc="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витки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жгута</a:t>
            </a:r>
            <a:r>
              <a:rPr sz="1000" spc="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меньшим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усилием</a:t>
            </a:r>
            <a:r>
              <a:rPr sz="1000" spc="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восходящей</a:t>
            </a:r>
            <a:r>
              <a:rPr sz="1000" spc="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спирали, </a:t>
            </a:r>
            <a:r>
              <a:rPr sz="1000" spc="-3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захватывая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предыдущий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виток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примерно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наполовину.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9994" y="216005"/>
            <a:ext cx="2030730" cy="1140460"/>
            <a:chOff x="359994" y="216005"/>
            <a:chExt cx="2030730" cy="1140460"/>
          </a:xfrm>
        </p:grpSpPr>
        <p:sp>
          <p:nvSpPr>
            <p:cNvPr id="8" name="object 8"/>
            <p:cNvSpPr/>
            <p:nvPr/>
          </p:nvSpPr>
          <p:spPr>
            <a:xfrm>
              <a:off x="359994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861" y="216005"/>
              <a:ext cx="1697532" cy="1140082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59994" y="1452205"/>
            <a:ext cx="2030730" cy="1140460"/>
            <a:chOff x="359994" y="1452205"/>
            <a:chExt cx="2030730" cy="1140460"/>
          </a:xfrm>
        </p:grpSpPr>
        <p:sp>
          <p:nvSpPr>
            <p:cNvPr id="11" name="object 11"/>
            <p:cNvSpPr/>
            <p:nvPr/>
          </p:nvSpPr>
          <p:spPr>
            <a:xfrm>
              <a:off x="359994" y="14522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900" y="1452205"/>
              <a:ext cx="1847999" cy="110880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47472" y="2685567"/>
            <a:ext cx="2051050" cy="1140460"/>
            <a:chOff x="347472" y="2685567"/>
            <a:chExt cx="2051050" cy="1140460"/>
          </a:xfrm>
        </p:grpSpPr>
        <p:sp>
          <p:nvSpPr>
            <p:cNvPr id="14" name="object 14"/>
            <p:cNvSpPr/>
            <p:nvPr/>
          </p:nvSpPr>
          <p:spPr>
            <a:xfrm>
              <a:off x="359994" y="26855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472" y="2704744"/>
              <a:ext cx="2050872" cy="1008062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59994" y="3904767"/>
            <a:ext cx="2030730" cy="1140460"/>
            <a:chOff x="359994" y="3904767"/>
            <a:chExt cx="2030730" cy="1140460"/>
          </a:xfrm>
        </p:grpSpPr>
        <p:sp>
          <p:nvSpPr>
            <p:cNvPr id="17" name="object 17"/>
            <p:cNvSpPr/>
            <p:nvPr/>
          </p:nvSpPr>
          <p:spPr>
            <a:xfrm>
              <a:off x="359994" y="39047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2870" y="3969613"/>
              <a:ext cx="1998249" cy="10103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479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22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4401" y="621144"/>
            <a:ext cx="47548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Вложите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под</a:t>
            </a:r>
            <a:r>
              <a:rPr sz="10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</a:t>
            </a:r>
            <a:r>
              <a:rPr sz="1000" spc="-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записку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указанием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даты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точного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времени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наложения.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закрывайте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элементами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одежды.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67091" y="1472570"/>
            <a:ext cx="15621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7091" y="1624970"/>
            <a:ext cx="10985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(и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67091" y="1929770"/>
            <a:ext cx="11303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25" dirty="0">
                <a:solidFill>
                  <a:srgbClr val="231F20"/>
                </a:solidFill>
                <a:latin typeface="Lucida Sans Unicode"/>
                <a:cs typeface="Lucida Sans Unicode"/>
              </a:rPr>
              <a:t>М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67091" y="2082170"/>
            <a:ext cx="17526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это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67091" y="2234570"/>
            <a:ext cx="12382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уч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0835" y="3924447"/>
            <a:ext cx="2565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0"/>
              </a:lnSpc>
            </a:pPr>
            <a:r>
              <a:rPr sz="1400" b="1" spc="80" dirty="0">
                <a:solidFill>
                  <a:srgbClr val="2B2E7F"/>
                </a:solidFill>
                <a:latin typeface="Arial"/>
                <a:cs typeface="Arial"/>
              </a:rPr>
              <a:t>Жг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70835" y="4137807"/>
            <a:ext cx="2203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0"/>
              </a:lnSpc>
            </a:pPr>
            <a:r>
              <a:rPr sz="1400" b="1" spc="-5" dirty="0">
                <a:solidFill>
                  <a:srgbClr val="2B2E7F"/>
                </a:solidFill>
                <a:latin typeface="Arial"/>
                <a:cs typeface="Arial"/>
              </a:rPr>
              <a:t>пл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9824" y="216014"/>
            <a:ext cx="2555875" cy="2364105"/>
            <a:chOff x="69824" y="216014"/>
            <a:chExt cx="2555875" cy="2364105"/>
          </a:xfrm>
        </p:grpSpPr>
        <p:sp>
          <p:nvSpPr>
            <p:cNvPr id="12" name="object 12"/>
            <p:cNvSpPr/>
            <p:nvPr/>
          </p:nvSpPr>
          <p:spPr>
            <a:xfrm>
              <a:off x="287997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000" y="518596"/>
              <a:ext cx="2030384" cy="51451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84200" y="14395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24" y="1033107"/>
              <a:ext cx="2555671" cy="72011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824" y="1750559"/>
              <a:ext cx="214376" cy="72011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14600" y="1750568"/>
              <a:ext cx="310895" cy="72010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77261" y="1477988"/>
              <a:ext cx="148234" cy="12001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7261" y="1629372"/>
              <a:ext cx="148234" cy="12280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74721" y="1933029"/>
              <a:ext cx="150774" cy="12217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72182" y="2090255"/>
              <a:ext cx="153314" cy="11734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67864" y="2272119"/>
              <a:ext cx="157632" cy="8788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454401" y="1431630"/>
            <a:ext cx="4754880" cy="1369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latin typeface="Lucida Sans Unicode"/>
                <a:cs typeface="Lucida Sans Unicode"/>
              </a:rPr>
              <a:t>После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наложения</a:t>
            </a:r>
            <a:r>
              <a:rPr sz="1000" spc="-75" dirty="0">
                <a:latin typeface="Lucida Sans Unicode"/>
                <a:cs typeface="Lucida Sans Unicode"/>
              </a:rPr>
              <a:t> жгута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травмированную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85" dirty="0">
                <a:latin typeface="Lucida Sans Unicode"/>
                <a:cs typeface="Lucida Sans Unicode"/>
              </a:rPr>
              <a:t>конечность</a:t>
            </a:r>
            <a:r>
              <a:rPr sz="1000" spc="-80" dirty="0">
                <a:latin typeface="Lucida Sans Unicode"/>
                <a:cs typeface="Lucida Sans Unicode"/>
              </a:rPr>
              <a:t> </a:t>
            </a:r>
            <a:r>
              <a:rPr sz="1000" spc="-90" dirty="0">
                <a:latin typeface="Lucida Sans Unicode"/>
                <a:cs typeface="Lucida Sans Unicode"/>
              </a:rPr>
              <a:t>необходимо</a:t>
            </a:r>
            <a:r>
              <a:rPr sz="1000" spc="-85" dirty="0">
                <a:latin typeface="Lucida Sans Unicode"/>
                <a:cs typeface="Lucida Sans Unicode"/>
              </a:rPr>
              <a:t> обездвижить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(иммобилизировать)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100" dirty="0">
                <a:latin typeface="Lucida Sans Unicode"/>
                <a:cs typeface="Lucida Sans Unicode"/>
              </a:rPr>
              <a:t>и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укутать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95" dirty="0">
                <a:latin typeface="Lucida Sans Unicode"/>
                <a:cs typeface="Lucida Sans Unicode"/>
              </a:rPr>
              <a:t>теплой</a:t>
            </a:r>
            <a:r>
              <a:rPr sz="1000" spc="-80" dirty="0">
                <a:latin typeface="Lucida Sans Unicode"/>
                <a:cs typeface="Lucida Sans Unicode"/>
              </a:rPr>
              <a:t> </a:t>
            </a:r>
            <a:r>
              <a:rPr sz="1000" spc="-100" dirty="0">
                <a:latin typeface="Lucida Sans Unicode"/>
                <a:cs typeface="Lucida Sans Unicode"/>
              </a:rPr>
              <a:t>одеждой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100" dirty="0">
                <a:latin typeface="Lucida Sans Unicode"/>
                <a:cs typeface="Lucida Sans Unicode"/>
              </a:rPr>
              <a:t>или</a:t>
            </a:r>
            <a:r>
              <a:rPr sz="1000" spc="-85" dirty="0">
                <a:latin typeface="Lucida Sans Unicode"/>
                <a:cs typeface="Lucida Sans Unicode"/>
              </a:rPr>
              <a:t> </a:t>
            </a:r>
            <a:r>
              <a:rPr sz="1000" spc="-90" dirty="0">
                <a:latin typeface="Lucida Sans Unicode"/>
                <a:cs typeface="Lucida Sans Unicode"/>
              </a:rPr>
              <a:t>термоодеялом.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75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65" dirty="0">
                <a:latin typeface="Lucida Sans Unicode"/>
                <a:cs typeface="Lucida Sans Unicode"/>
              </a:rPr>
              <a:t>Максимально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безопасное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время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наложения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жгута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100" dirty="0">
                <a:latin typeface="Lucida Sans Unicode"/>
                <a:cs typeface="Lucida Sans Unicode"/>
              </a:rPr>
              <a:t>–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2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часа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в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любое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время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90" dirty="0">
                <a:latin typeface="Lucida Sans Unicode"/>
                <a:cs typeface="Lucida Sans Unicode"/>
              </a:rPr>
              <a:t>года.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После </a:t>
            </a:r>
            <a:r>
              <a:rPr sz="1000" spc="-305" dirty="0">
                <a:latin typeface="Lucida Sans Unicode"/>
                <a:cs typeface="Lucida Sans Unicode"/>
              </a:rPr>
              <a:t> </a:t>
            </a:r>
            <a:r>
              <a:rPr sz="1000" spc="-95" dirty="0">
                <a:latin typeface="Lucida Sans Unicode"/>
                <a:cs typeface="Lucida Sans Unicode"/>
              </a:rPr>
              <a:t>этого </a:t>
            </a:r>
            <a:r>
              <a:rPr sz="1000" spc="-85" dirty="0">
                <a:latin typeface="Lucida Sans Unicode"/>
                <a:cs typeface="Lucida Sans Unicode"/>
              </a:rPr>
              <a:t>времени </a:t>
            </a:r>
            <a:r>
              <a:rPr sz="1000" spc="-90" dirty="0">
                <a:latin typeface="Lucida Sans Unicode"/>
                <a:cs typeface="Lucida Sans Unicode"/>
              </a:rPr>
              <a:t>снятие </a:t>
            </a:r>
            <a:r>
              <a:rPr sz="1000" spc="-75" dirty="0">
                <a:latin typeface="Lucida Sans Unicode"/>
                <a:cs typeface="Lucida Sans Unicode"/>
              </a:rPr>
              <a:t>жгута возможно </a:t>
            </a:r>
            <a:r>
              <a:rPr sz="1000" spc="-35" dirty="0">
                <a:latin typeface="Lucida Sans Unicode"/>
                <a:cs typeface="Lucida Sans Unicode"/>
              </a:rPr>
              <a:t>ТОЛЬКО </a:t>
            </a:r>
            <a:r>
              <a:rPr sz="1000" spc="-70" dirty="0">
                <a:latin typeface="Lucida Sans Unicode"/>
                <a:cs typeface="Lucida Sans Unicode"/>
              </a:rPr>
              <a:t>в </a:t>
            </a:r>
            <a:r>
              <a:rPr sz="1000" spc="-80" dirty="0">
                <a:latin typeface="Lucida Sans Unicode"/>
                <a:cs typeface="Lucida Sans Unicode"/>
              </a:rPr>
              <a:t>специализированном </a:t>
            </a:r>
            <a:r>
              <a:rPr sz="1000" spc="-105" dirty="0">
                <a:latin typeface="Lucida Sans Unicode"/>
                <a:cs typeface="Lucida Sans Unicode"/>
              </a:rPr>
              <a:t>медицинском </a:t>
            </a:r>
            <a:r>
              <a:rPr sz="1000" spc="-100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учреждении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Наложение</a:t>
            </a:r>
            <a:r>
              <a:rPr sz="1400" b="1" spc="-19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жгута</a:t>
            </a:r>
            <a:r>
              <a:rPr sz="1400" b="1" spc="-19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B2E7F"/>
                </a:solidFill>
                <a:latin typeface="Arial"/>
                <a:cs typeface="Arial"/>
              </a:rPr>
              <a:t>возможно</a:t>
            </a:r>
            <a:r>
              <a:rPr sz="1400" b="1" spc="-19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65" dirty="0">
                <a:solidFill>
                  <a:srgbClr val="2B2E7F"/>
                </a:solidFill>
                <a:latin typeface="Arial"/>
                <a:cs typeface="Arial"/>
              </a:rPr>
              <a:t>на</a:t>
            </a:r>
            <a:r>
              <a:rPr sz="1400" b="1" spc="-19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B2E7F"/>
                </a:solidFill>
                <a:latin typeface="Arial"/>
                <a:cs typeface="Arial"/>
              </a:rPr>
              <a:t>голень</a:t>
            </a:r>
            <a:r>
              <a:rPr sz="1400" b="1" spc="-19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и</a:t>
            </a:r>
            <a:r>
              <a:rPr sz="1400" b="1" spc="-19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B2E7F"/>
                </a:solidFill>
                <a:latin typeface="Arial"/>
                <a:cs typeface="Arial"/>
              </a:rPr>
              <a:t>предплечье!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87997" y="3893413"/>
            <a:ext cx="2457450" cy="1140460"/>
            <a:chOff x="287997" y="3893413"/>
            <a:chExt cx="2457450" cy="1140460"/>
          </a:xfrm>
        </p:grpSpPr>
        <p:sp>
          <p:nvSpPr>
            <p:cNvPr id="25" name="object 25"/>
            <p:cNvSpPr/>
            <p:nvPr/>
          </p:nvSpPr>
          <p:spPr>
            <a:xfrm>
              <a:off x="287997" y="3893413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18397" y="3903307"/>
              <a:ext cx="426669" cy="101879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69654" y="3938257"/>
              <a:ext cx="275412" cy="16179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80856" y="4145394"/>
              <a:ext cx="264198" cy="168021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2454401" y="4275337"/>
            <a:ext cx="47548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40" dirty="0">
                <a:latin typeface="Arial"/>
                <a:cs typeface="Arial"/>
              </a:rPr>
              <a:t>Жгут</a:t>
            </a:r>
            <a:r>
              <a:rPr sz="1400" b="1" spc="110" dirty="0">
                <a:latin typeface="Arial"/>
                <a:cs typeface="Arial"/>
              </a:rPr>
              <a:t> </a:t>
            </a:r>
            <a:r>
              <a:rPr sz="1400" b="1" spc="35" dirty="0">
                <a:latin typeface="Arial"/>
                <a:cs typeface="Arial"/>
              </a:rPr>
              <a:t>не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накладывается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spc="65" dirty="0">
                <a:latin typeface="Arial"/>
                <a:cs typeface="Arial"/>
              </a:rPr>
              <a:t>на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суставы,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среднюю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треть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</a:t>
            </a:r>
            <a:r>
              <a:rPr sz="1400" b="1" spc="-10" dirty="0">
                <a:latin typeface="Arial"/>
                <a:cs typeface="Arial"/>
              </a:rPr>
              <a:t>л</a:t>
            </a:r>
            <a:r>
              <a:rPr sz="1400" b="1" spc="45" dirty="0">
                <a:latin typeface="Arial"/>
                <a:cs typeface="Arial"/>
              </a:rPr>
              <a:t>еча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20" dirty="0">
                <a:latin typeface="Arial"/>
                <a:cs typeface="Arial"/>
              </a:rPr>
              <a:t>и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60" dirty="0">
                <a:latin typeface="Arial"/>
                <a:cs typeface="Arial"/>
              </a:rPr>
              <a:t>нижнюю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треть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35" dirty="0">
                <a:latin typeface="Arial"/>
                <a:cs typeface="Arial"/>
              </a:rPr>
              <a:t>бедра!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84200" y="2661628"/>
            <a:ext cx="2034539" cy="1157605"/>
            <a:chOff x="284200" y="2661628"/>
            <a:chExt cx="2034539" cy="1157605"/>
          </a:xfrm>
        </p:grpSpPr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4200" y="2661628"/>
              <a:ext cx="2034197" cy="115745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7997" y="2679001"/>
              <a:ext cx="1217180" cy="74981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03070" y="2678988"/>
              <a:ext cx="811530" cy="112271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87997" y="3426699"/>
              <a:ext cx="1217180" cy="375007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284200" y="1033094"/>
            <a:ext cx="2034539" cy="1437640"/>
            <a:chOff x="284200" y="1033094"/>
            <a:chExt cx="2034539" cy="1437640"/>
          </a:xfrm>
        </p:grpSpPr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4200" y="1439507"/>
              <a:ext cx="2030399" cy="103116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7997" y="1033094"/>
              <a:ext cx="2030399" cy="322999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69824" y="3903307"/>
            <a:ext cx="2249170" cy="1104900"/>
            <a:chOff x="69824" y="3903307"/>
            <a:chExt cx="2249170" cy="1104900"/>
          </a:xfrm>
        </p:grpSpPr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97077" y="3903307"/>
              <a:ext cx="1421320" cy="33999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59953" y="4241381"/>
              <a:ext cx="758431" cy="68072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9824" y="4170007"/>
              <a:ext cx="218173" cy="83820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7997" y="4170007"/>
              <a:ext cx="609066" cy="41987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87997" y="4588329"/>
              <a:ext cx="1271955" cy="41987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97077" y="4170007"/>
              <a:ext cx="662889" cy="7520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479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23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6993" rIns="0" bIns="0" rtlCol="0">
            <a:spAutoFit/>
          </a:bodyPr>
          <a:lstStyle/>
          <a:p>
            <a:pPr marL="95250" marR="5080">
              <a:lnSpc>
                <a:spcPct val="100000"/>
              </a:lnSpc>
              <a:spcBef>
                <a:spcPts val="100"/>
              </a:spcBef>
            </a:pPr>
            <a:r>
              <a:rPr sz="1400" spc="-85" dirty="0">
                <a:solidFill>
                  <a:srgbClr val="2B2E7F"/>
                </a:solidFill>
              </a:rPr>
              <a:t>Если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помощь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10" dirty="0">
                <a:solidFill>
                  <a:srgbClr val="2B2E7F"/>
                </a:solidFill>
              </a:rPr>
              <a:t>придет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35" dirty="0">
                <a:solidFill>
                  <a:srgbClr val="2B2E7F"/>
                </a:solidFill>
              </a:rPr>
              <a:t>не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40" dirty="0">
                <a:solidFill>
                  <a:srgbClr val="2B2E7F"/>
                </a:solidFill>
              </a:rPr>
              <a:t>раньше,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чем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-25" dirty="0">
                <a:solidFill>
                  <a:srgbClr val="2B2E7F"/>
                </a:solidFill>
              </a:rPr>
              <a:t>истечет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максимальное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dirty="0">
                <a:solidFill>
                  <a:srgbClr val="2B2E7F"/>
                </a:solidFill>
              </a:rPr>
              <a:t>время </a:t>
            </a:r>
            <a:r>
              <a:rPr sz="1400" spc="-375" dirty="0">
                <a:solidFill>
                  <a:srgbClr val="2B2E7F"/>
                </a:solidFill>
              </a:rPr>
              <a:t> </a:t>
            </a:r>
            <a:r>
              <a:rPr sz="1400" spc="45" dirty="0">
                <a:solidFill>
                  <a:srgbClr val="2B2E7F"/>
                </a:solidFill>
              </a:rPr>
              <a:t>наложения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60" dirty="0">
                <a:solidFill>
                  <a:srgbClr val="2B2E7F"/>
                </a:solidFill>
              </a:rPr>
              <a:t>жгута,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при</a:t>
            </a:r>
            <a:r>
              <a:rPr sz="1400" spc="-60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наличии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10" dirty="0">
                <a:solidFill>
                  <a:srgbClr val="2B2E7F"/>
                </a:solidFill>
              </a:rPr>
              <a:t>подготовки</a:t>
            </a:r>
            <a:r>
              <a:rPr sz="1400" spc="-60" dirty="0">
                <a:solidFill>
                  <a:srgbClr val="2B2E7F"/>
                </a:solidFill>
              </a:rPr>
              <a:t> </a:t>
            </a:r>
            <a:r>
              <a:rPr sz="1400" dirty="0">
                <a:solidFill>
                  <a:srgbClr val="2B2E7F"/>
                </a:solidFill>
              </a:rPr>
              <a:t>сделайте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следующее: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47299" y="771230"/>
            <a:ext cx="6950709" cy="3111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3625" indent="-1377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334260" algn="l"/>
              </a:tabLst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Осуществите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прямое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давление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  <a:p>
            <a:pPr marL="2333625" indent="-137795">
              <a:lnSpc>
                <a:spcPct val="100000"/>
              </a:lnSpc>
              <a:buAutoNum type="arabicPeriod"/>
              <a:tabLst>
                <a:tab pos="2334260" algn="l"/>
              </a:tabLst>
            </a:pP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Ослабьте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15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мину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т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  <a:p>
            <a:pPr marL="2333625" indent="-137795">
              <a:lnSpc>
                <a:spcPct val="100000"/>
              </a:lnSpc>
              <a:buAutoNum type="arabicPeriod"/>
              <a:tabLst>
                <a:tab pos="2334260" algn="l"/>
              </a:tabLst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возможности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массаж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конечности.</a:t>
            </a:r>
            <a:endParaRPr sz="1000">
              <a:latin typeface="Lucida Sans Unicode"/>
              <a:cs typeface="Lucida Sans Unicode"/>
            </a:endParaRPr>
          </a:p>
          <a:p>
            <a:pPr marL="2333625" indent="-137795">
              <a:lnSpc>
                <a:spcPct val="100000"/>
              </a:lnSpc>
              <a:buAutoNum type="arabicPeriod"/>
              <a:tabLst>
                <a:tab pos="2334260" algn="l"/>
              </a:tabLst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чуть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выше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предыдущего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места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наложения.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800">
              <a:latin typeface="Lucida Sans Unicode"/>
              <a:cs typeface="Lucida Sans Unicode"/>
            </a:endParaRPr>
          </a:p>
          <a:p>
            <a:pPr marL="2196465" marR="542925">
              <a:lnSpc>
                <a:spcPct val="100000"/>
              </a:lnSpc>
            </a:pPr>
            <a:r>
              <a:rPr sz="1400" b="1" spc="-85" dirty="0">
                <a:solidFill>
                  <a:srgbClr val="2B2E7F"/>
                </a:solidFill>
                <a:latin typeface="Arial"/>
                <a:cs typeface="Arial"/>
              </a:rPr>
              <a:t>Если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кровотечение </a:t>
            </a:r>
            <a:r>
              <a:rPr sz="1400" b="1" spc="-20" dirty="0">
                <a:solidFill>
                  <a:srgbClr val="2B2E7F"/>
                </a:solidFill>
                <a:latin typeface="Arial"/>
                <a:cs typeface="Arial"/>
              </a:rPr>
              <a:t>возобновилось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и прямое </a:t>
            </a:r>
            <a:r>
              <a:rPr sz="1400" b="1" spc="2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давление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65" dirty="0">
                <a:solidFill>
                  <a:srgbClr val="2B2E7F"/>
                </a:solidFill>
                <a:latin typeface="Arial"/>
                <a:cs typeface="Arial"/>
              </a:rPr>
              <a:t>на</a:t>
            </a:r>
            <a:r>
              <a:rPr sz="14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рану</a:t>
            </a:r>
            <a:r>
              <a:rPr sz="14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B2E7F"/>
                </a:solidFill>
                <a:latin typeface="Arial"/>
                <a:cs typeface="Arial"/>
              </a:rPr>
              <a:t>не</a:t>
            </a:r>
            <a:r>
              <a:rPr sz="14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помогает</a:t>
            </a:r>
            <a:r>
              <a:rPr sz="14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95" dirty="0">
                <a:solidFill>
                  <a:srgbClr val="2B2E7F"/>
                </a:solidFill>
                <a:latin typeface="Arial"/>
                <a:cs typeface="Arial"/>
              </a:rPr>
              <a:t>–</a:t>
            </a:r>
            <a:r>
              <a:rPr sz="14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2B2E7F"/>
                </a:solidFill>
                <a:latin typeface="Arial"/>
                <a:cs typeface="Arial"/>
              </a:rPr>
              <a:t>НЕМЕДЛЕННО </a:t>
            </a:r>
            <a:r>
              <a:rPr sz="1400" b="1" spc="-37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B2E7F"/>
                </a:solidFill>
                <a:latin typeface="Arial"/>
                <a:cs typeface="Arial"/>
              </a:rPr>
              <a:t>затяните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B2E7F"/>
                </a:solidFill>
                <a:latin typeface="Arial"/>
                <a:cs typeface="Arial"/>
              </a:rPr>
              <a:t>жгут!</a:t>
            </a:r>
            <a:endParaRPr sz="1400">
              <a:latin typeface="Arial"/>
              <a:cs typeface="Arial"/>
            </a:endParaRPr>
          </a:p>
          <a:p>
            <a:pPr marL="2196465">
              <a:lnSpc>
                <a:spcPct val="100000"/>
              </a:lnSpc>
              <a:spcBef>
                <a:spcPts val="112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значительной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кровопотере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уложите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приподнимите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ноги.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Наложение</a:t>
            </a:r>
            <a:r>
              <a:rPr sz="1400" b="1" spc="-10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B2E7F"/>
                </a:solidFill>
                <a:latin typeface="Arial"/>
                <a:cs typeface="Arial"/>
              </a:rPr>
              <a:t>жгута-турникета:</a:t>
            </a:r>
            <a:endParaRPr sz="1400">
              <a:latin typeface="Arial"/>
              <a:cs typeface="Arial"/>
            </a:endParaRPr>
          </a:p>
          <a:p>
            <a:pPr marL="2196465" marR="467359">
              <a:lnSpc>
                <a:spcPct val="100000"/>
              </a:lnSpc>
              <a:spcBef>
                <a:spcPts val="1115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Пропустите ленту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через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пряжку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затяните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ленту,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обернув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вокруг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конечности.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Закрепите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липучку.</a:t>
            </a:r>
            <a:endParaRPr sz="1000">
              <a:latin typeface="Lucida Sans Unicode"/>
              <a:cs typeface="Lucida Sans Unicode"/>
            </a:endParaRPr>
          </a:p>
          <a:p>
            <a:pPr marL="2196465">
              <a:lnSpc>
                <a:spcPct val="100000"/>
              </a:lnSpc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Поворачивайте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вороток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(рычаг)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полной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остановки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кровотечения.</a:t>
            </a:r>
            <a:endParaRPr sz="1000">
              <a:latin typeface="Lucida Sans Unicode"/>
              <a:cs typeface="Lucida Sans Unicode"/>
            </a:endParaRPr>
          </a:p>
          <a:p>
            <a:pPr marL="2196465" marR="5080">
              <a:lnSpc>
                <a:spcPct val="100000"/>
              </a:lnSpc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Заведите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вороток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фиксирующее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отверстие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иным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способом,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согласно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инструкции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производителя).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54749" y="817207"/>
            <a:ext cx="1984375" cy="1219200"/>
            <a:chOff x="354749" y="817207"/>
            <a:chExt cx="1984375" cy="1219200"/>
          </a:xfrm>
        </p:grpSpPr>
        <p:sp>
          <p:nvSpPr>
            <p:cNvPr id="6" name="object 6"/>
            <p:cNvSpPr/>
            <p:nvPr/>
          </p:nvSpPr>
          <p:spPr>
            <a:xfrm>
              <a:off x="354749" y="817207"/>
              <a:ext cx="1984375" cy="1219200"/>
            </a:xfrm>
            <a:custGeom>
              <a:avLst/>
              <a:gdLst/>
              <a:ahLst/>
              <a:cxnLst/>
              <a:rect l="l" t="t" r="r" b="b"/>
              <a:pathLst>
                <a:path w="1984375" h="1219200">
                  <a:moveTo>
                    <a:pt x="1983752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1983752" y="1219200"/>
                  </a:lnTo>
                  <a:lnTo>
                    <a:pt x="1983752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750" y="880707"/>
              <a:ext cx="1946997" cy="108130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54749" y="3115905"/>
            <a:ext cx="1984375" cy="1219200"/>
            <a:chOff x="354749" y="3115905"/>
            <a:chExt cx="1984375" cy="1219200"/>
          </a:xfrm>
        </p:grpSpPr>
        <p:sp>
          <p:nvSpPr>
            <p:cNvPr id="9" name="object 9"/>
            <p:cNvSpPr/>
            <p:nvPr/>
          </p:nvSpPr>
          <p:spPr>
            <a:xfrm>
              <a:off x="354749" y="3115907"/>
              <a:ext cx="1984375" cy="1219200"/>
            </a:xfrm>
            <a:custGeom>
              <a:avLst/>
              <a:gdLst/>
              <a:ahLst/>
              <a:cxnLst/>
              <a:rect l="l" t="t" r="r" b="b"/>
              <a:pathLst>
                <a:path w="1984375" h="1219200">
                  <a:moveTo>
                    <a:pt x="1983752" y="0"/>
                  </a:moveTo>
                  <a:lnTo>
                    <a:pt x="0" y="0"/>
                  </a:lnTo>
                  <a:lnTo>
                    <a:pt x="0" y="1219199"/>
                  </a:lnTo>
                  <a:lnTo>
                    <a:pt x="1983752" y="1219199"/>
                  </a:lnTo>
                  <a:lnTo>
                    <a:pt x="1983752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0000" y="3115905"/>
              <a:ext cx="1978488" cy="93980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2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rebuchet MS"/>
                <a:cs typeface="Trebuchet MS"/>
              </a:rPr>
              <a:t>24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5299" y="156720"/>
            <a:ext cx="55619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30" dirty="0">
                <a:solidFill>
                  <a:srgbClr val="2B2E7F"/>
                </a:solidFill>
              </a:rPr>
              <a:t>При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-40" dirty="0">
                <a:solidFill>
                  <a:srgbClr val="2B2E7F"/>
                </a:solidFill>
              </a:rPr>
              <a:t>отсутствии</a:t>
            </a:r>
            <a:r>
              <a:rPr sz="1400" spc="-60" dirty="0">
                <a:solidFill>
                  <a:srgbClr val="2B2E7F"/>
                </a:solidFill>
              </a:rPr>
              <a:t> </a:t>
            </a:r>
            <a:r>
              <a:rPr sz="1400" spc="5" dirty="0">
                <a:solidFill>
                  <a:srgbClr val="2B2E7F"/>
                </a:solidFill>
              </a:rPr>
              <a:t>табельного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60" dirty="0">
                <a:solidFill>
                  <a:srgbClr val="2B2E7F"/>
                </a:solidFill>
              </a:rPr>
              <a:t>жгута</a:t>
            </a:r>
            <a:r>
              <a:rPr sz="1400" spc="-60" dirty="0">
                <a:solidFill>
                  <a:srgbClr val="2B2E7F"/>
                </a:solidFill>
              </a:rPr>
              <a:t> </a:t>
            </a:r>
            <a:r>
              <a:rPr sz="1400" spc="-15" dirty="0">
                <a:solidFill>
                  <a:srgbClr val="2B2E7F"/>
                </a:solidFill>
              </a:rPr>
              <a:t>используйте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55" dirty="0">
                <a:solidFill>
                  <a:srgbClr val="2B2E7F"/>
                </a:solidFill>
              </a:rPr>
              <a:t>жгут-закрутку: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2467701" y="517230"/>
            <a:ext cx="47669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жгут-закрутку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подручного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материала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(ткани,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косынки)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вокруг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конечности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выше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раны поверх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одежды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подложив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ткань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кожу.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Завяжите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концы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узлом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так,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чтобы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образовалась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петля.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7701" y="1749384"/>
            <a:ext cx="47669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Вставьте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петлю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палку</a:t>
            </a:r>
            <a:r>
              <a:rPr sz="1000" spc="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другой</a:t>
            </a:r>
            <a:r>
              <a:rPr sz="1000" spc="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подобный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предмет)</a:t>
            </a:r>
            <a:r>
              <a:rPr sz="1000" spc="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так,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чтобы</a:t>
            </a:r>
            <a:r>
              <a:rPr sz="1000" spc="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она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находилась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под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узлом.</a:t>
            </a:r>
            <a:endParaRPr sz="1000">
              <a:latin typeface="Lucida Sans Unicode"/>
              <a:cs typeface="Lucida Sans Unicode"/>
            </a:endParaRPr>
          </a:p>
          <a:p>
            <a:pPr marL="12700" marR="878840">
              <a:lnSpc>
                <a:spcPct val="100000"/>
              </a:lnSpc>
            </a:pP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Вращая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палк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затяните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жгут-закрутку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прекращения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кровотечения. 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Закрепите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палку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избежание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ее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раскручивания.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Жгут-закрутка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накладывается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тем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же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правилам,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что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табельный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жгут.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702" y="3433407"/>
            <a:ext cx="2035352" cy="11448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75300" y="2933187"/>
            <a:ext cx="6944359" cy="78486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600" b="1" spc="70" dirty="0">
                <a:solidFill>
                  <a:srgbClr val="F26622"/>
                </a:solidFill>
                <a:latin typeface="Arial"/>
                <a:cs typeface="Arial"/>
              </a:rPr>
              <a:t>3.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-35" dirty="0">
                <a:solidFill>
                  <a:srgbClr val="F26622"/>
                </a:solidFill>
                <a:latin typeface="Arial"/>
                <a:cs typeface="Arial"/>
              </a:rPr>
              <a:t>Способ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35" dirty="0">
                <a:solidFill>
                  <a:srgbClr val="F26622"/>
                </a:solidFill>
                <a:latin typeface="Arial"/>
                <a:cs typeface="Arial"/>
              </a:rPr>
              <a:t>проверки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5" dirty="0">
                <a:solidFill>
                  <a:srgbClr val="F26622"/>
                </a:solidFill>
                <a:latin typeface="Arial"/>
                <a:cs typeface="Arial"/>
              </a:rPr>
              <a:t>сознания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F26622"/>
                </a:solidFill>
                <a:latin typeface="Arial"/>
                <a:cs typeface="Arial"/>
              </a:rPr>
              <a:t>и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F26622"/>
                </a:solidFill>
                <a:latin typeface="Arial"/>
                <a:cs typeface="Arial"/>
              </a:rPr>
              <a:t>дыхания.</a:t>
            </a:r>
            <a:endParaRPr sz="1600">
              <a:latin typeface="Arial"/>
              <a:cs typeface="Arial"/>
            </a:endParaRPr>
          </a:p>
          <a:p>
            <a:pPr marL="2190115">
              <a:lnSpc>
                <a:spcPct val="100000"/>
              </a:lnSpc>
              <a:spcBef>
                <a:spcPts val="635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проверки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аккуратно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потормошите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плечи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спросите:</a:t>
            </a:r>
            <a:endParaRPr sz="1000">
              <a:latin typeface="Lucida Sans Unicode"/>
              <a:cs typeface="Lucida Sans Unicode"/>
            </a:endParaRPr>
          </a:p>
          <a:p>
            <a:pPr marL="2190115">
              <a:lnSpc>
                <a:spcPct val="100000"/>
              </a:lnSpc>
            </a:pP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«Что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Вами?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нужна?».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1655" y="537807"/>
            <a:ext cx="2030730" cy="1140460"/>
            <a:chOff x="291655" y="537807"/>
            <a:chExt cx="2030730" cy="1140460"/>
          </a:xfrm>
        </p:grpSpPr>
        <p:sp>
          <p:nvSpPr>
            <p:cNvPr id="9" name="object 9"/>
            <p:cNvSpPr/>
            <p:nvPr/>
          </p:nvSpPr>
          <p:spPr>
            <a:xfrm>
              <a:off x="291655" y="537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396" y="576415"/>
              <a:ext cx="1169217" cy="7311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5586" y="576415"/>
              <a:ext cx="779809" cy="10951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8396" y="1305522"/>
              <a:ext cx="1169217" cy="36606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91655" y="1769948"/>
            <a:ext cx="2030730" cy="1140460"/>
            <a:chOff x="291655" y="1769948"/>
            <a:chExt cx="2030730" cy="1140460"/>
          </a:xfrm>
        </p:grpSpPr>
        <p:sp>
          <p:nvSpPr>
            <p:cNvPr id="14" name="object 14"/>
            <p:cNvSpPr/>
            <p:nvPr/>
          </p:nvSpPr>
          <p:spPr>
            <a:xfrm>
              <a:off x="291655" y="1769948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396" y="1784324"/>
              <a:ext cx="1188284" cy="74353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4627" y="1784324"/>
              <a:ext cx="792276" cy="11137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8396" y="2525801"/>
              <a:ext cx="1188284" cy="37227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286702" y="3433407"/>
            <a:ext cx="2030730" cy="1140460"/>
            <a:chOff x="286702" y="3433407"/>
            <a:chExt cx="2030730" cy="1140460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6702" y="3433407"/>
              <a:ext cx="1219085" cy="76113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03679" y="3433407"/>
              <a:ext cx="813422" cy="114007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6702" y="4192422"/>
              <a:ext cx="1219085" cy="3810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492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25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216014"/>
            <a:ext cx="2030730" cy="1140460"/>
          </a:xfrm>
          <a:custGeom>
            <a:avLst/>
            <a:gdLst/>
            <a:ahLst/>
            <a:cxnLst/>
            <a:rect l="l" t="t" r="r" b="b"/>
            <a:pathLst>
              <a:path w="2030730" h="1140460">
                <a:moveTo>
                  <a:pt x="2030399" y="0"/>
                </a:moveTo>
                <a:lnTo>
                  <a:pt x="0" y="0"/>
                </a:lnTo>
                <a:lnTo>
                  <a:pt x="0" y="1140078"/>
                </a:lnTo>
                <a:lnTo>
                  <a:pt x="2030399" y="1140078"/>
                </a:lnTo>
                <a:lnTo>
                  <a:pt x="203039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43999" y="240652"/>
            <a:ext cx="1047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45" dirty="0">
                <a:solidFill>
                  <a:srgbClr val="231F20"/>
                </a:solidFill>
                <a:latin typeface="Lucida Sans Unicode"/>
                <a:cs typeface="Lucida Sans Unicode"/>
              </a:rPr>
              <a:t>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43999" y="393052"/>
            <a:ext cx="6476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п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43999" y="545452"/>
            <a:ext cx="8572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Н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43999" y="697852"/>
            <a:ext cx="5841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43999" y="850252"/>
            <a:ext cx="6476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8091" y="1458427"/>
            <a:ext cx="4766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отсутствии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поручите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помощнику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вызвать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помощь: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«Человек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дышит.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сообщите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мне,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что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вызвали».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9054" y="84188"/>
            <a:ext cx="2525395" cy="1420495"/>
            <a:chOff x="109054" y="84188"/>
            <a:chExt cx="2525395" cy="142049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054" y="84188"/>
              <a:ext cx="2524937" cy="35637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054" y="437936"/>
              <a:ext cx="420814" cy="106653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3178" y="437936"/>
              <a:ext cx="420814" cy="106653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7245" y="1356093"/>
              <a:ext cx="1688559" cy="1483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994" y="216001"/>
              <a:ext cx="2030399" cy="11400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0083" y="246088"/>
              <a:ext cx="83908" cy="12001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51874" y="398488"/>
              <a:ext cx="82130" cy="12001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54160" y="555333"/>
              <a:ext cx="79832" cy="11557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51874" y="707733"/>
              <a:ext cx="82130" cy="11555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44762" y="854659"/>
              <a:ext cx="89230" cy="122821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2531299" y="199730"/>
            <a:ext cx="47669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Откройте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дыхательные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пути.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этого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одну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руку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следует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положить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лоб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двумя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пальцами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другой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поднять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подбородок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запрокинуть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голову.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Наклонитесь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щекой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ухом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ко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рту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носу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смотрите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грудную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клетку. Прислушайтесь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дыханию,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ощутите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выдыхаемый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воздух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своей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щеке,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установите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отсутствие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движений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клетки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(в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течении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10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секунд).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62623" y="1466367"/>
            <a:ext cx="2030730" cy="1140460"/>
            <a:chOff x="362623" y="1466367"/>
            <a:chExt cx="2030730" cy="1140460"/>
          </a:xfrm>
        </p:grpSpPr>
        <p:sp>
          <p:nvSpPr>
            <p:cNvPr id="23" name="object 23"/>
            <p:cNvSpPr/>
            <p:nvPr/>
          </p:nvSpPr>
          <p:spPr>
            <a:xfrm>
              <a:off x="362623" y="14663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0727" y="1498055"/>
              <a:ext cx="1474177" cy="1076700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361315" y="3484207"/>
            <a:ext cx="2030730" cy="1140460"/>
          </a:xfrm>
          <a:custGeom>
            <a:avLst/>
            <a:gdLst/>
            <a:ahLst/>
            <a:cxnLst/>
            <a:rect l="l" t="t" r="r" b="b"/>
            <a:pathLst>
              <a:path w="2030730" h="1140460">
                <a:moveTo>
                  <a:pt x="2030399" y="0"/>
                </a:moveTo>
                <a:lnTo>
                  <a:pt x="0" y="0"/>
                </a:lnTo>
                <a:lnTo>
                  <a:pt x="0" y="1140078"/>
                </a:lnTo>
                <a:lnTo>
                  <a:pt x="2030399" y="1140078"/>
                </a:lnTo>
                <a:lnTo>
                  <a:pt x="203039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47300" y="2655191"/>
            <a:ext cx="6936105" cy="168275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47650" indent="-235585">
              <a:lnSpc>
                <a:spcPct val="100000"/>
              </a:lnSpc>
              <a:spcBef>
                <a:spcPts val="705"/>
              </a:spcBef>
              <a:buAutoNum type="arabicPeriod" startAt="4"/>
              <a:tabLst>
                <a:tab pos="248285" algn="l"/>
              </a:tabLst>
            </a:pPr>
            <a:r>
              <a:rPr sz="1600" b="1" spc="25" dirty="0">
                <a:solidFill>
                  <a:srgbClr val="F26622"/>
                </a:solidFill>
                <a:latin typeface="Arial"/>
                <a:cs typeface="Arial"/>
              </a:rPr>
              <a:t>Проведение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15" dirty="0">
                <a:solidFill>
                  <a:srgbClr val="F26622"/>
                </a:solidFill>
                <a:latin typeface="Arial"/>
                <a:cs typeface="Arial"/>
              </a:rPr>
              <a:t>сердечно-легочной</a:t>
            </a:r>
            <a:r>
              <a:rPr sz="1600" b="1" spc="-6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55" dirty="0">
                <a:solidFill>
                  <a:srgbClr val="F26622"/>
                </a:solidFill>
                <a:latin typeface="Arial"/>
                <a:cs typeface="Arial"/>
              </a:rPr>
              <a:t>реанимации.</a:t>
            </a:r>
            <a:endParaRPr sz="1600">
              <a:latin typeface="Arial"/>
              <a:cs typeface="Arial"/>
            </a:endParaRPr>
          </a:p>
          <a:p>
            <a:pPr marL="390525" lvl="1" indent="-371475">
              <a:lnSpc>
                <a:spcPct val="100000"/>
              </a:lnSpc>
              <a:spcBef>
                <a:spcPts val="535"/>
              </a:spcBef>
              <a:buAutoNum type="arabicPeriod"/>
              <a:tabLst>
                <a:tab pos="391160" algn="l"/>
              </a:tabLst>
            </a:pPr>
            <a:r>
              <a:rPr sz="1400" b="1" spc="30" dirty="0">
                <a:solidFill>
                  <a:srgbClr val="2B2E7F"/>
                </a:solidFill>
                <a:latin typeface="Arial"/>
                <a:cs typeface="Arial"/>
              </a:rPr>
              <a:t>Правила</a:t>
            </a:r>
            <a:r>
              <a:rPr sz="14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B2E7F"/>
                </a:solidFill>
                <a:latin typeface="Arial"/>
                <a:cs typeface="Arial"/>
              </a:rPr>
              <a:t>проведения</a:t>
            </a:r>
            <a:r>
              <a:rPr sz="14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надавливаний</a:t>
            </a:r>
            <a:r>
              <a:rPr sz="14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65" dirty="0">
                <a:solidFill>
                  <a:srgbClr val="2B2E7F"/>
                </a:solidFill>
                <a:latin typeface="Arial"/>
                <a:cs typeface="Arial"/>
              </a:rPr>
              <a:t>на</a:t>
            </a:r>
            <a:r>
              <a:rPr sz="14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2B2E7F"/>
                </a:solidFill>
                <a:latin typeface="Arial"/>
                <a:cs typeface="Arial"/>
              </a:rPr>
              <a:t>грудную</a:t>
            </a:r>
            <a:r>
              <a:rPr sz="14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50" dirty="0">
                <a:solidFill>
                  <a:srgbClr val="2B2E7F"/>
                </a:solidFill>
                <a:latin typeface="Arial"/>
                <a:cs typeface="Arial"/>
              </a:rPr>
              <a:t>клетку.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Arial"/>
              <a:cs typeface="Arial"/>
            </a:endParaRPr>
          </a:p>
          <a:p>
            <a:pPr marL="2181860" marR="973455">
              <a:lnSpc>
                <a:spcPct val="100000"/>
              </a:lnSpc>
            </a:pPr>
            <a:r>
              <a:rPr sz="1300" b="1" spc="-20" dirty="0">
                <a:solidFill>
                  <a:srgbClr val="2B2E7F"/>
                </a:solidFill>
                <a:latin typeface="Arial"/>
                <a:cs typeface="Arial"/>
              </a:rPr>
              <a:t>ПРОВОДИТСЯ</a:t>
            </a:r>
            <a:r>
              <a:rPr sz="13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300" b="1" spc="10" dirty="0">
                <a:solidFill>
                  <a:srgbClr val="2B2E7F"/>
                </a:solidFill>
                <a:latin typeface="Arial"/>
                <a:cs typeface="Arial"/>
              </a:rPr>
              <a:t>ТОЛЬКО</a:t>
            </a:r>
            <a:r>
              <a:rPr sz="13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300" b="1" spc="20" dirty="0">
                <a:solidFill>
                  <a:srgbClr val="2B2E7F"/>
                </a:solidFill>
                <a:latin typeface="Arial"/>
                <a:cs typeface="Arial"/>
              </a:rPr>
              <a:t>НА</a:t>
            </a:r>
            <a:r>
              <a:rPr sz="13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300" b="1" spc="-35" dirty="0">
                <a:solidFill>
                  <a:srgbClr val="2B2E7F"/>
                </a:solidFill>
                <a:latin typeface="Arial"/>
                <a:cs typeface="Arial"/>
              </a:rPr>
              <a:t>ТВЕРДОЙ</a:t>
            </a:r>
            <a:r>
              <a:rPr sz="13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300" b="1" spc="15" dirty="0">
                <a:solidFill>
                  <a:srgbClr val="2B2E7F"/>
                </a:solidFill>
                <a:latin typeface="Arial"/>
                <a:cs typeface="Arial"/>
              </a:rPr>
              <a:t>РОВНОЙ  </a:t>
            </a:r>
            <a:r>
              <a:rPr sz="1300" b="1" spc="-20" dirty="0">
                <a:solidFill>
                  <a:srgbClr val="2B2E7F"/>
                </a:solidFill>
                <a:latin typeface="Arial"/>
                <a:cs typeface="Arial"/>
              </a:rPr>
              <a:t>ПОВЕРХНОСТИ!</a:t>
            </a:r>
            <a:endParaRPr sz="1300">
              <a:latin typeface="Arial"/>
              <a:cs typeface="Arial"/>
            </a:endParaRPr>
          </a:p>
          <a:p>
            <a:pPr marL="2181860" marR="5080">
              <a:lnSpc>
                <a:spcPct val="100000"/>
              </a:lnSpc>
              <a:spcBef>
                <a:spcPts val="114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Положите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основание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ладони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середину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грудной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клетки.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Вторую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руку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поместите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сверху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пальцы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возьмите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замок.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59511" y="3530486"/>
            <a:ext cx="2112010" cy="1188085"/>
            <a:chOff x="259511" y="3530486"/>
            <a:chExt cx="2112010" cy="1188085"/>
          </a:xfrm>
        </p:grpSpPr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9511" y="3530486"/>
              <a:ext cx="422298" cy="118771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9615" y="4624286"/>
              <a:ext cx="1691386" cy="9391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1314" y="3530486"/>
              <a:ext cx="1609381" cy="73132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68499" y="3530486"/>
              <a:ext cx="402501" cy="10938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1314" y="4259618"/>
              <a:ext cx="1609381" cy="3646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492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26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5262" rIns="0" bIns="0" rtlCol="0">
            <a:spAutoFit/>
          </a:bodyPr>
          <a:lstStyle/>
          <a:p>
            <a:pPr marL="2192655" marR="5080">
              <a:lnSpc>
                <a:spcPct val="100000"/>
              </a:lnSpc>
              <a:spcBef>
                <a:spcPts val="100"/>
              </a:spcBef>
            </a:pPr>
            <a:r>
              <a:rPr sz="1000" b="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</a:t>
            </a:r>
            <a:r>
              <a:rPr sz="1000" b="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выпрямите</a:t>
            </a:r>
            <a:r>
              <a:rPr sz="1000" b="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b="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локтевых</a:t>
            </a:r>
            <a:r>
              <a:rPr sz="1000" b="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суставах,</a:t>
            </a:r>
            <a:r>
              <a:rPr sz="1000" b="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плечи</a:t>
            </a:r>
            <a:r>
              <a:rPr sz="1000" b="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расположите</a:t>
            </a:r>
            <a:r>
              <a:rPr sz="1000" b="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над</a:t>
            </a:r>
            <a:r>
              <a:rPr sz="1000" b="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пострадавшим</a:t>
            </a:r>
            <a:r>
              <a:rPr sz="1000" b="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так,</a:t>
            </a:r>
            <a:r>
              <a:rPr sz="1000" b="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чтобы </a:t>
            </a:r>
            <a:r>
              <a:rPr sz="1000" b="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давление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осуществлялось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перпендикулярно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плоскости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7489" y="1632507"/>
            <a:ext cx="3073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глуби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8759" y="2705530"/>
            <a:ext cx="495934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Детям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58759" y="2857930"/>
            <a:ext cx="56324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Детям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бол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89318" y="155791"/>
            <a:ext cx="2465070" cy="3631565"/>
            <a:chOff x="289318" y="155791"/>
            <a:chExt cx="2465070" cy="3631565"/>
          </a:xfrm>
        </p:grpSpPr>
        <p:sp>
          <p:nvSpPr>
            <p:cNvPr id="8" name="object 8"/>
            <p:cNvSpPr/>
            <p:nvPr/>
          </p:nvSpPr>
          <p:spPr>
            <a:xfrm>
              <a:off x="289318" y="209067"/>
              <a:ext cx="2030730" cy="2353310"/>
            </a:xfrm>
            <a:custGeom>
              <a:avLst/>
              <a:gdLst/>
              <a:ahLst/>
              <a:cxnLst/>
              <a:rect l="l" t="t" r="r" b="b"/>
              <a:pathLst>
                <a:path w="2030730" h="2353310">
                  <a:moveTo>
                    <a:pt x="2030399" y="1212621"/>
                  </a:moveTo>
                  <a:lnTo>
                    <a:pt x="0" y="1212621"/>
                  </a:lnTo>
                  <a:lnTo>
                    <a:pt x="0" y="2352700"/>
                  </a:lnTo>
                  <a:lnTo>
                    <a:pt x="2030399" y="2352700"/>
                  </a:lnTo>
                  <a:lnTo>
                    <a:pt x="2030399" y="1212621"/>
                  </a:lnTo>
                  <a:close/>
                </a:path>
                <a:path w="2030730" h="235331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8718" y="155791"/>
              <a:ext cx="1212278" cy="13105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9705" y="1592376"/>
              <a:ext cx="434073" cy="94170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5362" y="1637970"/>
              <a:ext cx="288417" cy="12001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0626" y="2647073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444789" y="1439185"/>
            <a:ext cx="47669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Давление</a:t>
            </a:r>
            <a:r>
              <a:rPr sz="1000" spc="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руками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грудину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выполняйте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весом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всего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туловища,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EAEAEA"/>
                </a:solidFill>
                <a:latin typeface="Lucida Sans Unicode"/>
                <a:cs typeface="Lucida Sans Unicode"/>
              </a:rPr>
              <a:t>глуби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5-6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см,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частотой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100-120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минуту.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08000" y="1577987"/>
            <a:ext cx="2211705" cy="956310"/>
            <a:chOff x="108000" y="1577987"/>
            <a:chExt cx="2211705" cy="95631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6309" y="1592389"/>
              <a:ext cx="1263395" cy="9416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000" y="1577987"/>
              <a:ext cx="181317" cy="94339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9318" y="1577987"/>
              <a:ext cx="1516138" cy="62994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9318" y="2206168"/>
              <a:ext cx="766991" cy="31521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6309" y="1592389"/>
              <a:ext cx="749160" cy="92899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007200" y="1413055"/>
            <a:ext cx="11785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937894" algn="l"/>
              </a:tabLst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30	2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0" y="2572169"/>
            <a:ext cx="3028950" cy="1744980"/>
            <a:chOff x="0" y="2572169"/>
            <a:chExt cx="3028950" cy="1744980"/>
          </a:xfrm>
        </p:grpSpPr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2572169"/>
              <a:ext cx="3028403" cy="43784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3006783"/>
              <a:ext cx="433705" cy="13102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62429" y="3006783"/>
              <a:ext cx="865974" cy="131027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0479" y="3787152"/>
              <a:ext cx="1735175" cy="52990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60586" y="2715387"/>
              <a:ext cx="567817" cy="11556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60586" y="2863342"/>
              <a:ext cx="567817" cy="120014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2446101" y="2664589"/>
            <a:ext cx="38042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90" dirty="0">
                <a:solidFill>
                  <a:srgbClr val="CC171E"/>
                </a:solidFill>
                <a:latin typeface="Lucida Sans Unicode"/>
                <a:cs typeface="Lucida Sans Unicode"/>
              </a:rPr>
              <a:t>Детям</a:t>
            </a:r>
            <a:r>
              <a:rPr sz="1000" spc="-80" dirty="0">
                <a:solidFill>
                  <a:srgbClr val="CC171E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CC171E"/>
                </a:solidFill>
                <a:latin typeface="Lucida Sans Unicode"/>
                <a:cs typeface="Lucida Sans Unicode"/>
              </a:rPr>
              <a:t>до</a:t>
            </a:r>
            <a:r>
              <a:rPr sz="1000" spc="-80" dirty="0">
                <a:solidFill>
                  <a:srgbClr val="CC171E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CC171E"/>
                </a:solidFill>
                <a:latin typeface="Lucida Sans Unicode"/>
                <a:cs typeface="Lucida Sans Unicode"/>
              </a:rPr>
              <a:t>1</a:t>
            </a:r>
            <a:r>
              <a:rPr sz="1000" spc="-80" dirty="0">
                <a:solidFill>
                  <a:srgbClr val="CC171E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года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давление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грудину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производится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двумя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пальцами.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CC171E"/>
                </a:solidFill>
                <a:latin typeface="Lucida Sans Unicode"/>
                <a:cs typeface="Lucida Sans Unicode"/>
              </a:rPr>
              <a:t>Детям</a:t>
            </a:r>
            <a:r>
              <a:rPr sz="1000" spc="-85" dirty="0">
                <a:solidFill>
                  <a:srgbClr val="CC171E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CC171E"/>
                </a:solidFill>
                <a:latin typeface="Lucida Sans Unicode"/>
                <a:cs typeface="Lucida Sans Unicode"/>
              </a:rPr>
              <a:t>бол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ее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старшего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возраста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50" dirty="0">
                <a:solidFill>
                  <a:srgbClr val="231F20"/>
                </a:solidFill>
                <a:latin typeface="Lucida Sans Unicode"/>
                <a:cs typeface="Lucida Sans Unicode"/>
              </a:rPr>
              <a:t>-</a:t>
            </a:r>
            <a:r>
              <a:rPr sz="1000" spc="-2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одной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двумя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руками.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90614" y="2647061"/>
            <a:ext cx="2030399" cy="114009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479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27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9999" y="208931"/>
            <a:ext cx="252539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0"/>
              </a:lnSpc>
            </a:pP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4.2.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30" dirty="0">
                <a:solidFill>
                  <a:srgbClr val="2B2E7F"/>
                </a:solidFill>
                <a:latin typeface="Arial"/>
                <a:cs typeface="Arial"/>
              </a:rPr>
              <a:t>Правила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B2E7F"/>
                </a:solidFill>
                <a:latin typeface="Arial"/>
                <a:cs typeface="Arial"/>
              </a:rPr>
              <a:t>проведения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-60" dirty="0">
                <a:solidFill>
                  <a:srgbClr val="2B2E7F"/>
                </a:solidFill>
                <a:latin typeface="Arial"/>
                <a:cs typeface="Arial"/>
              </a:rPr>
              <a:t>ис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299" y="2842153"/>
            <a:ext cx="6938009" cy="71691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4.3.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B2E7F"/>
                </a:solidFill>
                <a:latin typeface="Arial"/>
                <a:cs typeface="Arial"/>
              </a:rPr>
              <a:t>Применение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B2E7F"/>
                </a:solidFill>
                <a:latin typeface="Arial"/>
                <a:cs typeface="Arial"/>
              </a:rPr>
              <a:t>автоматического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наружного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2B2E7F"/>
                </a:solidFill>
                <a:latin typeface="Arial"/>
                <a:cs typeface="Arial"/>
              </a:rPr>
              <a:t>дефибриллятора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40" dirty="0">
                <a:solidFill>
                  <a:srgbClr val="2B2E7F"/>
                </a:solidFill>
                <a:latin typeface="Arial"/>
                <a:cs typeface="Arial"/>
              </a:rPr>
              <a:t>(АНД).</a:t>
            </a:r>
            <a:endParaRPr sz="1400">
              <a:latin typeface="Arial"/>
              <a:cs typeface="Arial"/>
            </a:endParaRPr>
          </a:p>
          <a:p>
            <a:pPr marL="2183130" marR="5080">
              <a:lnSpc>
                <a:spcPct val="100000"/>
              </a:lnSpc>
              <a:spcBef>
                <a:spcPts val="565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возможности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используйте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автоматический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наружный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дефибриллятор!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Применять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можно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как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сразу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(в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момент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остановки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сердцебиения),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так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спустя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3-5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минут.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0801" y="526462"/>
            <a:ext cx="4089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Запрок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0801" y="678862"/>
            <a:ext cx="41020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подбор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30801" y="831262"/>
            <a:ext cx="4216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Зажмит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0801" y="983662"/>
            <a:ext cx="4343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гермети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30801" y="1136062"/>
            <a:ext cx="41846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выдох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30801" y="1288462"/>
            <a:ext cx="3917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клетки.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30801" y="1440862"/>
            <a:ext cx="40576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секунд.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0801" y="1880409"/>
            <a:ext cx="27305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устр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30801" y="2032809"/>
            <a:ext cx="28702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рот»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30801" y="2337609"/>
            <a:ext cx="27876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Чере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0801" y="2490009"/>
            <a:ext cx="31623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незав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72440" y="152501"/>
            <a:ext cx="2694940" cy="1515745"/>
            <a:chOff x="272440" y="152501"/>
            <a:chExt cx="2694940" cy="1515745"/>
          </a:xfrm>
        </p:grpSpPr>
        <p:sp>
          <p:nvSpPr>
            <p:cNvPr id="17" name="object 17"/>
            <p:cNvSpPr/>
            <p:nvPr/>
          </p:nvSpPr>
          <p:spPr>
            <a:xfrm>
              <a:off x="362623" y="518820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440" y="152501"/>
              <a:ext cx="2694406" cy="3803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440" y="530002"/>
              <a:ext cx="2694406" cy="11381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496" y="219214"/>
              <a:ext cx="2604363" cy="165341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347299" y="156720"/>
            <a:ext cx="46266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EAEAEA"/>
                </a:solidFill>
              </a:rPr>
              <a:t>4.2.</a:t>
            </a:r>
            <a:r>
              <a:rPr sz="1400" spc="-60" dirty="0">
                <a:solidFill>
                  <a:srgbClr val="EAEAEA"/>
                </a:solidFill>
              </a:rPr>
              <a:t> </a:t>
            </a:r>
            <a:r>
              <a:rPr sz="1400" spc="30" dirty="0">
                <a:solidFill>
                  <a:srgbClr val="EAEAEA"/>
                </a:solidFill>
              </a:rPr>
              <a:t>Правила</a:t>
            </a:r>
            <a:r>
              <a:rPr sz="1400" spc="-55" dirty="0">
                <a:solidFill>
                  <a:srgbClr val="EAEAEA"/>
                </a:solidFill>
              </a:rPr>
              <a:t> </a:t>
            </a:r>
            <a:r>
              <a:rPr sz="1400" spc="10" dirty="0">
                <a:solidFill>
                  <a:srgbClr val="EAEAEA"/>
                </a:solidFill>
              </a:rPr>
              <a:t>проведения</a:t>
            </a:r>
            <a:r>
              <a:rPr sz="1400" spc="-60" dirty="0">
                <a:solidFill>
                  <a:srgbClr val="EAEAEA"/>
                </a:solidFill>
              </a:rPr>
              <a:t> </a:t>
            </a:r>
            <a:r>
              <a:rPr sz="1400" spc="-15" dirty="0">
                <a:solidFill>
                  <a:srgbClr val="EAEAEA"/>
                </a:solidFill>
              </a:rPr>
              <a:t>иск</a:t>
            </a:r>
            <a:r>
              <a:rPr sz="1400" spc="-15" dirty="0">
                <a:solidFill>
                  <a:srgbClr val="2B2E7F"/>
                </a:solidFill>
              </a:rPr>
              <a:t>усственного</a:t>
            </a:r>
            <a:r>
              <a:rPr sz="1400" spc="-55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дыхания.</a:t>
            </a:r>
            <a:endParaRPr sz="1400"/>
          </a:p>
        </p:txBody>
      </p:sp>
      <p:grpSp>
        <p:nvGrpSpPr>
          <p:cNvPr id="22" name="object 22"/>
          <p:cNvGrpSpPr/>
          <p:nvPr/>
        </p:nvGrpSpPr>
        <p:grpSpPr>
          <a:xfrm>
            <a:off x="2534094" y="531901"/>
            <a:ext cx="433070" cy="1034415"/>
            <a:chOff x="2534094" y="531901"/>
            <a:chExt cx="433070" cy="1034415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4094" y="531901"/>
              <a:ext cx="432752" cy="12001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38666" y="684288"/>
              <a:ext cx="428180" cy="12001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4094" y="839368"/>
              <a:ext cx="432752" cy="11733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38666" y="989101"/>
              <a:ext cx="428180" cy="12001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38666" y="1141488"/>
              <a:ext cx="428180" cy="12001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38666" y="1293901"/>
              <a:ext cx="428180" cy="12000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35885" y="1481988"/>
              <a:ext cx="392175" cy="84327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2518101" y="485540"/>
            <a:ext cx="476694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EAEAEA"/>
                </a:solidFill>
                <a:latin typeface="Lucida Sans Unicode"/>
                <a:cs typeface="Lucida Sans Unicode"/>
              </a:rPr>
              <a:t>Запрок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иньте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положив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одну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руку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лоб,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приподняв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EAEAEA"/>
                </a:solidFill>
                <a:latin typeface="Lucida Sans Unicode"/>
                <a:cs typeface="Lucida Sans Unicode"/>
              </a:rPr>
              <a:t>подбор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одок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двумя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пальцами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руки.</a:t>
            </a:r>
            <a:endParaRPr sz="10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60" dirty="0">
                <a:solidFill>
                  <a:srgbClr val="EAEAEA"/>
                </a:solidFill>
                <a:latin typeface="Lucida Sans Unicode"/>
                <a:cs typeface="Lucida Sans Unicode"/>
              </a:rPr>
              <a:t>Зажмит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е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нос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двумя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пальцами.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Сделайте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свой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нормальный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вдох,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EAEAEA"/>
                </a:solidFill>
                <a:latin typeface="Lucida Sans Unicode"/>
                <a:cs typeface="Lucida Sans Unicode"/>
              </a:rPr>
              <a:t>гермети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чно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обхватите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своими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губами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рот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равномерный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EAEAEA"/>
                </a:solidFill>
                <a:latin typeface="Lucida Sans Unicode"/>
                <a:cs typeface="Lucida Sans Unicode"/>
              </a:rPr>
              <a:t>выдох</a:t>
            </a:r>
            <a:r>
              <a:rPr sz="1000" spc="-125" dirty="0">
                <a:solidFill>
                  <a:srgbClr val="EAEAEA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EAEAEA"/>
                </a:solidFill>
                <a:latin typeface="Lucida Sans Unicode"/>
                <a:cs typeface="Lucida Sans Unicode"/>
              </a:rPr>
              <a:t>в</a:t>
            </a:r>
            <a:r>
              <a:rPr sz="1000" spc="-120" dirty="0">
                <a:solidFill>
                  <a:srgbClr val="EAEAEA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дыхательные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пути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течение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1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секунды,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наблюдая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подъемом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грудной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EAEAEA"/>
                </a:solidFill>
                <a:latin typeface="Lucida Sans Unicode"/>
                <a:cs typeface="Lucida Sans Unicode"/>
              </a:rPr>
              <a:t>клетки.</a:t>
            </a:r>
            <a:r>
              <a:rPr sz="1000" spc="-80" dirty="0">
                <a:solidFill>
                  <a:srgbClr val="EAEAEA"/>
                </a:solidFill>
                <a:latin typeface="Lucida Sans Unicode"/>
                <a:cs typeface="Lucida Sans Unicode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2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вдоха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искусственного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должно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быть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потрачено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более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10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EAEAEA"/>
                </a:solidFill>
                <a:latin typeface="Lucida Sans Unicode"/>
                <a:cs typeface="Lucida Sans Unicode"/>
              </a:rPr>
              <a:t>секунд.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2623" y="518820"/>
            <a:ext cx="2030387" cy="1140078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362623" y="1733067"/>
            <a:ext cx="2477135" cy="1140460"/>
            <a:chOff x="362623" y="1733067"/>
            <a:chExt cx="2477135" cy="1140460"/>
          </a:xfrm>
        </p:grpSpPr>
        <p:sp>
          <p:nvSpPr>
            <p:cNvPr id="33" name="object 33"/>
            <p:cNvSpPr/>
            <p:nvPr/>
          </p:nvSpPr>
          <p:spPr>
            <a:xfrm>
              <a:off x="362623" y="17330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93022" y="1922399"/>
              <a:ext cx="446468" cy="94170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29395" y="1922399"/>
              <a:ext cx="310083" cy="8345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37917" y="2067966"/>
              <a:ext cx="301574" cy="90297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257594" y="3201924"/>
            <a:ext cx="2240915" cy="1260475"/>
            <a:chOff x="257594" y="3201924"/>
            <a:chExt cx="2240915" cy="1260475"/>
          </a:xfrm>
        </p:grpSpPr>
        <p:sp>
          <p:nvSpPr>
            <p:cNvPr id="38" name="object 38"/>
            <p:cNvSpPr/>
            <p:nvPr/>
          </p:nvSpPr>
          <p:spPr>
            <a:xfrm>
              <a:off x="362623" y="3262020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7594" y="3201924"/>
              <a:ext cx="2240457" cy="42124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7594" y="3620846"/>
              <a:ext cx="2240457" cy="84133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2623" y="3262020"/>
              <a:ext cx="2030387" cy="1140078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2518101" y="1687087"/>
            <a:ext cx="47669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Прим.: При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проведении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этого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мероприятия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рекомендуется 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использовать </a:t>
            </a:r>
            <a:r>
              <a:rPr sz="1000" b="1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EAEAEA"/>
                </a:solidFill>
                <a:latin typeface="Arial"/>
                <a:cs typeface="Arial"/>
              </a:rPr>
              <a:t>устр</a:t>
            </a:r>
            <a:r>
              <a:rPr sz="1000" b="1" spc="-25" dirty="0">
                <a:solidFill>
                  <a:srgbClr val="231F20"/>
                </a:solidFill>
                <a:latin typeface="Arial"/>
                <a:cs typeface="Arial"/>
              </a:rPr>
              <a:t>ойство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для</a:t>
            </a:r>
            <a:r>
              <a:rPr sz="1000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проведения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Arial"/>
                <a:cs typeface="Arial"/>
              </a:rPr>
              <a:t>искусственного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дыхания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«рот-устройство-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EAEAEA"/>
                </a:solidFill>
                <a:latin typeface="Arial"/>
                <a:cs typeface="Arial"/>
              </a:rPr>
              <a:t>рот»</a:t>
            </a:r>
            <a:r>
              <a:rPr sz="1000" b="1" spc="40" dirty="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входящее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35" dirty="0">
                <a:solidFill>
                  <a:srgbClr val="231F20"/>
                </a:solidFill>
                <a:latin typeface="Arial"/>
                <a:cs typeface="Arial"/>
              </a:rPr>
              <a:t>состав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231F20"/>
                </a:solidFill>
                <a:latin typeface="Arial"/>
                <a:cs typeface="Arial"/>
              </a:rPr>
              <a:t>аптечек.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538425" y="2345715"/>
            <a:ext cx="301625" cy="269875"/>
            <a:chOff x="2538425" y="2345715"/>
            <a:chExt cx="301625" cy="269875"/>
          </a:xfrm>
        </p:grpSpPr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38425" y="2345715"/>
              <a:ext cx="301066" cy="11733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38666" y="2527579"/>
              <a:ext cx="300812" cy="87883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2518101" y="2296689"/>
            <a:ext cx="4766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EAEAEA"/>
                </a:solidFill>
                <a:latin typeface="Lucida Sans Unicode"/>
                <a:cs typeface="Lucida Sans Unicode"/>
              </a:rPr>
              <a:t>Чере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дуйте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30</a:t>
            </a:r>
            <a:r>
              <a:rPr sz="1000" spc="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надавливаний</a:t>
            </a:r>
            <a:r>
              <a:rPr sz="1000" spc="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грудину</a:t>
            </a:r>
            <a:r>
              <a:rPr sz="1000" spc="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2</a:t>
            </a:r>
            <a:r>
              <a:rPr sz="1000" spc="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вдохами</a:t>
            </a:r>
            <a:r>
              <a:rPr sz="1000" spc="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искусственного</a:t>
            </a:r>
            <a:r>
              <a:rPr sz="100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дыхания,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EAEAEA"/>
                </a:solidFill>
                <a:latin typeface="Lucida Sans Unicode"/>
                <a:cs typeface="Lucida Sans Unicode"/>
              </a:rPr>
              <a:t>незав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исимо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количества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человек,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проводящих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реанимацию.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19113" y="1907997"/>
            <a:ext cx="2174240" cy="956310"/>
            <a:chOff x="219113" y="1907997"/>
            <a:chExt cx="2174240" cy="956310"/>
          </a:xfrm>
        </p:grpSpPr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42022" y="1922399"/>
              <a:ext cx="1251000" cy="94170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9113" y="1907997"/>
              <a:ext cx="143510" cy="94340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2623" y="1907997"/>
              <a:ext cx="1553959" cy="62995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2623" y="2536190"/>
              <a:ext cx="779386" cy="31521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42022" y="1922399"/>
              <a:ext cx="774560" cy="929005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362623" y="1733067"/>
            <a:ext cx="2030730" cy="1140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1365">
              <a:lnSpc>
                <a:spcPts val="3520"/>
              </a:lnSpc>
              <a:tabLst>
                <a:tab pos="1699260" algn="l"/>
              </a:tabLst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30	2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04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231F20"/>
                </a:solidFill>
                <a:latin typeface="Trebuchet MS"/>
                <a:cs typeface="Trebuchet MS"/>
              </a:rPr>
              <a:t>28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4831" y="193362"/>
            <a:ext cx="4768215" cy="1573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Для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этого:</a:t>
            </a:r>
            <a:endParaRPr sz="1000">
              <a:latin typeface="Lucida Sans Unicode"/>
              <a:cs typeface="Lucida Sans Unicode"/>
            </a:endParaRPr>
          </a:p>
          <a:p>
            <a:pPr marL="85725" indent="-72390">
              <a:lnSpc>
                <a:spcPct val="100000"/>
              </a:lnSpc>
              <a:buChar char="-"/>
              <a:tabLst>
                <a:tab pos="85725" algn="l"/>
              </a:tabLst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Попросите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помощника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принести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АНД.</a:t>
            </a:r>
            <a:endParaRPr sz="1000">
              <a:latin typeface="Lucida Sans Unicode"/>
              <a:cs typeface="Lucida Sans Unicode"/>
            </a:endParaRPr>
          </a:p>
          <a:p>
            <a:pPr marL="13335" marR="5080">
              <a:lnSpc>
                <a:spcPct val="100000"/>
              </a:lnSpc>
              <a:buChar char="-"/>
              <a:tabLst>
                <a:tab pos="90805" algn="l"/>
              </a:tabLst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Начните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проведение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сердечно-легочной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реанимации: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30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надавливаний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грудную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клетку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чередуйте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2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вдохами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искусственного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дыхания.</a:t>
            </a:r>
            <a:endParaRPr sz="1000">
              <a:latin typeface="Lucida Sans Unicode"/>
              <a:cs typeface="Lucida Sans Unicode"/>
            </a:endParaRPr>
          </a:p>
          <a:p>
            <a:pPr marL="85725" indent="-72390">
              <a:lnSpc>
                <a:spcPct val="100000"/>
              </a:lnSpc>
              <a:buChar char="-"/>
              <a:tabLst>
                <a:tab pos="85725" algn="l"/>
              </a:tabLst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Когда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АНД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доставлен </a:t>
            </a:r>
            <a:r>
              <a:rPr sz="1000" spc="100" dirty="0">
                <a:solidFill>
                  <a:srgbClr val="231F20"/>
                </a:solidFill>
                <a:latin typeface="Lucida Sans Unicode"/>
                <a:cs typeface="Lucida Sans Unicode"/>
              </a:rPr>
              <a:t>–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включите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АНД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следуйте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инструкциям:</a:t>
            </a:r>
            <a:endParaRPr sz="1000">
              <a:latin typeface="Lucida Sans Unicode"/>
              <a:cs typeface="Lucida Sans Unicode"/>
            </a:endParaRPr>
          </a:p>
          <a:p>
            <a:pPr marL="85725" indent="-72390">
              <a:lnSpc>
                <a:spcPct val="100000"/>
              </a:lnSpc>
              <a:buChar char="-"/>
              <a:tabLst>
                <a:tab pos="85725" algn="l"/>
              </a:tabLst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прикрепите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электроды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клетк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  <a:p>
            <a:pPr marL="13335" marR="5080">
              <a:lnSpc>
                <a:spcPct val="100000"/>
              </a:lnSpc>
            </a:pP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Примечание:</a:t>
            </a:r>
            <a:r>
              <a:rPr sz="1000" b="1" spc="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если</a:t>
            </a:r>
            <a:r>
              <a:rPr sz="1000" b="1" spc="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помощь</a:t>
            </a:r>
            <a:r>
              <a:rPr sz="1000" b="1" spc="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оказывается</a:t>
            </a:r>
            <a:r>
              <a:rPr sz="1000" b="1" spc="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двумя</a:t>
            </a:r>
            <a:r>
              <a:rPr sz="1000" b="1" spc="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000" b="1" spc="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более</a:t>
            </a:r>
            <a:r>
              <a:rPr sz="1000" b="1" spc="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участниками,</a:t>
            </a:r>
            <a:r>
              <a:rPr sz="1000" b="1" spc="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то </a:t>
            </a:r>
            <a:r>
              <a:rPr sz="1000" b="1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231F20"/>
                </a:solidFill>
                <a:latin typeface="Arial"/>
                <a:cs typeface="Arial"/>
              </a:rPr>
              <a:t>прикреплении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электродов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необходимо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продолжать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проведение</a:t>
            </a:r>
            <a:r>
              <a:rPr sz="1000" b="1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СЛР.</a:t>
            </a:r>
            <a:endParaRPr sz="1000">
              <a:latin typeface="Arial"/>
              <a:cs typeface="Arial"/>
            </a:endParaRPr>
          </a:p>
          <a:p>
            <a:pPr marL="12700" marR="6350">
              <a:lnSpc>
                <a:spcPct val="100000"/>
              </a:lnSpc>
              <a:spcBef>
                <a:spcPts val="185"/>
              </a:spcBef>
              <a:buChar char="-"/>
              <a:tabLst>
                <a:tab pos="81915" algn="l"/>
              </a:tabLst>
            </a:pP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команде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АНД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убедитесь,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что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никто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прикасается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нажмите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кнопку,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чтобы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дать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разряд.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7531" y="2726659"/>
            <a:ext cx="3454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250" dirty="0">
                <a:solidFill>
                  <a:srgbClr val="231F20"/>
                </a:solidFill>
                <a:latin typeface="Lucida Sans Unicode"/>
                <a:cs typeface="Lucida Sans Unicode"/>
              </a:rPr>
              <a:t>-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7531" y="2879059"/>
            <a:ext cx="29781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250" dirty="0">
                <a:solidFill>
                  <a:srgbClr val="231F20"/>
                </a:solidFill>
                <a:latin typeface="Lucida Sans Unicode"/>
                <a:cs typeface="Lucida Sans Unicode"/>
              </a:rPr>
              <a:t>-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58801" y="3746749"/>
            <a:ext cx="32829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0"/>
              </a:lnSpc>
            </a:pPr>
            <a:r>
              <a:rPr sz="1400" b="1" spc="-25" dirty="0">
                <a:solidFill>
                  <a:srgbClr val="2B2E7F"/>
                </a:solidFill>
                <a:latin typeface="Arial"/>
                <a:cs typeface="Arial"/>
              </a:rPr>
              <a:t>Сер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8000" y="0"/>
            <a:ext cx="2694940" cy="5084445"/>
            <a:chOff x="108000" y="0"/>
            <a:chExt cx="2694940" cy="5084445"/>
          </a:xfrm>
        </p:grpSpPr>
        <p:sp>
          <p:nvSpPr>
            <p:cNvPr id="8" name="object 8"/>
            <p:cNvSpPr/>
            <p:nvPr/>
          </p:nvSpPr>
          <p:spPr>
            <a:xfrm>
              <a:off x="290626" y="22664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9343" y="0"/>
              <a:ext cx="1543659" cy="22663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9318" y="1469631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1001" y="1366723"/>
              <a:ext cx="162001" cy="1029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9343" y="1366723"/>
              <a:ext cx="13157" cy="1029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343" y="226631"/>
              <a:ext cx="1543659" cy="11400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71001" y="1469618"/>
              <a:ext cx="162001" cy="14818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343" y="1469618"/>
              <a:ext cx="13157" cy="14818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2500" y="1210907"/>
              <a:ext cx="1368501" cy="135888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90626" y="2704681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000" y="2569794"/>
              <a:ext cx="494499" cy="37851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89318" y="3944328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02866" y="2569794"/>
              <a:ext cx="899528" cy="151201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8000" y="2945500"/>
              <a:ext cx="449059" cy="113630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4266" y="3844760"/>
              <a:ext cx="1351403" cy="9956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62568" y="2734830"/>
              <a:ext cx="339826" cy="11734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62568" y="2884551"/>
              <a:ext cx="339826" cy="12001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2444789" y="2685805"/>
            <a:ext cx="45942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100"/>
              </a:spcBef>
              <a:buChar char="-"/>
              <a:tabLst>
                <a:tab pos="84455" algn="l"/>
              </a:tabLst>
            </a:pPr>
            <a:r>
              <a:rPr sz="1000" spc="-70" dirty="0">
                <a:solidFill>
                  <a:srgbClr val="EAEAEA"/>
                </a:solidFill>
                <a:latin typeface="Lucida Sans Unicode"/>
                <a:cs typeface="Lucida Sans Unicode"/>
              </a:rPr>
              <a:t>Посл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этого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продолжайте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проведение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СЛР.</a:t>
            </a:r>
            <a:endParaRPr sz="1000">
              <a:latin typeface="Lucida Sans Unicode"/>
              <a:cs typeface="Lucida Sans Unicode"/>
            </a:endParaRPr>
          </a:p>
          <a:p>
            <a:pPr marL="84455" indent="-71755">
              <a:lnSpc>
                <a:spcPct val="100000"/>
              </a:lnSpc>
              <a:buChar char="-"/>
              <a:tabLst>
                <a:tab pos="84455" algn="l"/>
              </a:tabLst>
            </a:pPr>
            <a:r>
              <a:rPr sz="1000" spc="-80" dirty="0">
                <a:solidFill>
                  <a:srgbClr val="EAEAEA"/>
                </a:solidFill>
                <a:latin typeface="Lucida Sans Unicode"/>
                <a:cs typeface="Lucida Sans Unicode"/>
              </a:rPr>
              <a:t>Прод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олжайте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оказывать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чередуя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дефибрилляцию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СЛР!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464485" y="3757028"/>
            <a:ext cx="337908" cy="165353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2446101" y="3694538"/>
            <a:ext cx="4338320" cy="135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98170">
              <a:lnSpc>
                <a:spcPct val="100000"/>
              </a:lnSpc>
              <a:spcBef>
                <a:spcPts val="100"/>
              </a:spcBef>
            </a:pPr>
            <a:r>
              <a:rPr sz="1400" b="1" spc="15" dirty="0">
                <a:solidFill>
                  <a:srgbClr val="EAEAEA"/>
                </a:solidFill>
                <a:latin typeface="Arial"/>
                <a:cs typeface="Arial"/>
              </a:rPr>
              <a:t>Сер</a:t>
            </a:r>
            <a:r>
              <a:rPr sz="1400" b="1" spc="15" dirty="0">
                <a:solidFill>
                  <a:srgbClr val="2B2E7F"/>
                </a:solidFill>
                <a:latin typeface="Arial"/>
                <a:cs typeface="Arial"/>
              </a:rPr>
              <a:t>дечно-легочную</a:t>
            </a:r>
            <a:r>
              <a:rPr sz="14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45" dirty="0">
                <a:solidFill>
                  <a:srgbClr val="2B2E7F"/>
                </a:solidFill>
                <a:latin typeface="Arial"/>
                <a:cs typeface="Arial"/>
              </a:rPr>
              <a:t>реанимацию</a:t>
            </a:r>
            <a:r>
              <a:rPr sz="14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65" dirty="0">
                <a:solidFill>
                  <a:srgbClr val="2B2E7F"/>
                </a:solidFill>
                <a:latin typeface="Arial"/>
                <a:cs typeface="Arial"/>
              </a:rPr>
              <a:t>можно </a:t>
            </a:r>
            <a:r>
              <a:rPr sz="1400" b="1" spc="-37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прекратить,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2B2E7F"/>
                </a:solidFill>
                <a:latin typeface="Arial"/>
                <a:cs typeface="Arial"/>
              </a:rPr>
              <a:t>если:</a:t>
            </a:r>
            <a:endParaRPr sz="1400">
              <a:latin typeface="Arial"/>
              <a:cs typeface="Arial"/>
            </a:endParaRPr>
          </a:p>
          <a:p>
            <a:pPr marL="84455" indent="-71755">
              <a:lnSpc>
                <a:spcPct val="100000"/>
              </a:lnSpc>
              <a:spcBef>
                <a:spcPts val="1120"/>
              </a:spcBef>
              <a:buChar char="-"/>
              <a:tabLst>
                <a:tab pos="84455" algn="l"/>
              </a:tabLst>
            </a:pP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бригады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специальных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служб,</a:t>
            </a:r>
            <a:endParaRPr sz="1000">
              <a:latin typeface="Lucida Sans Unicode"/>
              <a:cs typeface="Lucida Sans Unicode"/>
            </a:endParaRPr>
          </a:p>
          <a:p>
            <a:pPr marL="84455" indent="-71755">
              <a:lnSpc>
                <a:spcPct val="100000"/>
              </a:lnSpc>
              <a:buChar char="-"/>
              <a:tabLst>
                <a:tab pos="84455" algn="l"/>
              </a:tabLst>
            </a:pP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появились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явные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признаки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жизни,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84455" algn="l"/>
              </a:tabLst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невозможно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продолжать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сердечно-легочную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реанимацию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ввиду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физической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усталости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(необходимо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привлечь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помощника),</a:t>
            </a:r>
            <a:endParaRPr sz="1000">
              <a:latin typeface="Lucida Sans Unicode"/>
              <a:cs typeface="Lucida Sans Unicode"/>
            </a:endParaRPr>
          </a:p>
          <a:p>
            <a:pPr marL="84455" indent="-71755">
              <a:lnSpc>
                <a:spcPct val="100000"/>
              </a:lnSpc>
              <a:buChar char="-"/>
              <a:tabLst>
                <a:tab pos="84455" algn="l"/>
              </a:tabLst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возникла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угроза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человека,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оказывающего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первую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468752" y="4009326"/>
            <a:ext cx="333641" cy="72478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289318" y="2569794"/>
            <a:ext cx="2032000" cy="2470785"/>
            <a:chOff x="289318" y="2569794"/>
            <a:chExt cx="2032000" cy="2470785"/>
          </a:xfrm>
        </p:grpSpPr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71001" y="2569794"/>
              <a:ext cx="348703" cy="3991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9318" y="2569794"/>
              <a:ext cx="313182" cy="3991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9318" y="3944328"/>
              <a:ext cx="2030387" cy="13747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0614" y="2704668"/>
              <a:ext cx="2030412" cy="114009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2500" y="2569794"/>
              <a:ext cx="1368501" cy="25857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9656" y="3963314"/>
              <a:ext cx="1474177" cy="10766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479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29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5393" rIns="0" bIns="0" rtlCol="0">
            <a:spAutoFit/>
          </a:bodyPr>
          <a:lstStyle/>
          <a:p>
            <a:pPr marL="95250" marR="508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B2E7F"/>
                </a:solidFill>
              </a:rPr>
              <a:t>4.4.</a:t>
            </a:r>
            <a:r>
              <a:rPr sz="1400" spc="-55" dirty="0">
                <a:solidFill>
                  <a:srgbClr val="2B2E7F"/>
                </a:solidFill>
              </a:rPr>
              <a:t> </a:t>
            </a:r>
            <a:r>
              <a:rPr sz="1400" spc="60" dirty="0">
                <a:solidFill>
                  <a:srgbClr val="2B2E7F"/>
                </a:solidFill>
              </a:rPr>
              <a:t>Оказание</a:t>
            </a:r>
            <a:r>
              <a:rPr sz="1400" spc="-55" dirty="0">
                <a:solidFill>
                  <a:srgbClr val="2B2E7F"/>
                </a:solidFill>
              </a:rPr>
              <a:t> </a:t>
            </a:r>
            <a:r>
              <a:rPr sz="1400" spc="10" dirty="0">
                <a:solidFill>
                  <a:srgbClr val="2B2E7F"/>
                </a:solidFill>
              </a:rPr>
              <a:t>первой</a:t>
            </a:r>
            <a:r>
              <a:rPr sz="1400" spc="-50" dirty="0">
                <a:solidFill>
                  <a:srgbClr val="2B2E7F"/>
                </a:solidFill>
              </a:rPr>
              <a:t> </a:t>
            </a:r>
            <a:r>
              <a:rPr sz="1400" spc="45" dirty="0">
                <a:solidFill>
                  <a:srgbClr val="2B2E7F"/>
                </a:solidFill>
              </a:rPr>
              <a:t>помощи</a:t>
            </a:r>
            <a:r>
              <a:rPr sz="1400" spc="-5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при</a:t>
            </a:r>
            <a:r>
              <a:rPr sz="1400" spc="-55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полном</a:t>
            </a:r>
            <a:r>
              <a:rPr sz="1400" spc="-50" dirty="0">
                <a:solidFill>
                  <a:srgbClr val="2B2E7F"/>
                </a:solidFill>
              </a:rPr>
              <a:t> </a:t>
            </a:r>
            <a:r>
              <a:rPr sz="1400" spc="50" dirty="0">
                <a:solidFill>
                  <a:srgbClr val="2B2E7F"/>
                </a:solidFill>
              </a:rPr>
              <a:t>нарушении</a:t>
            </a:r>
            <a:r>
              <a:rPr sz="1400" spc="-55" dirty="0">
                <a:solidFill>
                  <a:srgbClr val="2B2E7F"/>
                </a:solidFill>
              </a:rPr>
              <a:t> </a:t>
            </a:r>
            <a:r>
              <a:rPr sz="1400" spc="5" dirty="0">
                <a:solidFill>
                  <a:srgbClr val="2B2E7F"/>
                </a:solidFill>
              </a:rPr>
              <a:t>проходимости </a:t>
            </a:r>
            <a:r>
              <a:rPr sz="1400" spc="-375" dirty="0">
                <a:solidFill>
                  <a:srgbClr val="2B2E7F"/>
                </a:solidFill>
              </a:rPr>
              <a:t> </a:t>
            </a:r>
            <a:r>
              <a:rPr sz="1400" spc="-5" dirty="0">
                <a:solidFill>
                  <a:srgbClr val="2B2E7F"/>
                </a:solidFill>
              </a:rPr>
              <a:t>дыхательных</a:t>
            </a:r>
            <a:r>
              <a:rPr sz="1400" spc="-70" dirty="0">
                <a:solidFill>
                  <a:srgbClr val="2B2E7F"/>
                </a:solidFill>
              </a:rPr>
              <a:t> </a:t>
            </a:r>
            <a:r>
              <a:rPr sz="1400" spc="15" dirty="0">
                <a:solidFill>
                  <a:srgbClr val="2B2E7F"/>
                </a:solidFill>
              </a:rPr>
              <a:t>путей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15" dirty="0">
                <a:solidFill>
                  <a:srgbClr val="2B2E7F"/>
                </a:solidFill>
              </a:rPr>
              <a:t>инородным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5" dirty="0">
                <a:solidFill>
                  <a:srgbClr val="2B2E7F"/>
                </a:solidFill>
              </a:rPr>
              <a:t>телом: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2518101" y="755116"/>
            <a:ext cx="47669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000" b="1" spc="60" dirty="0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ВЗРОСЛЫХ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Встаньте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позади пострадавшего,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наклоните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вперёд,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основанием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ладони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нанесите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5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резких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ударов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между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лопатками.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каждого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удара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проверяйте </a:t>
            </a:r>
            <a:r>
              <a:rPr sz="1000" spc="100" dirty="0">
                <a:solidFill>
                  <a:srgbClr val="231F20"/>
                </a:solidFill>
                <a:latin typeface="Lucida Sans Unicode"/>
                <a:cs typeface="Lucida Sans Unicode"/>
              </a:rPr>
              <a:t>–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удалось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ли 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устранить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непроходимость.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6831" y="1993366"/>
            <a:ext cx="47669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инородное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тело</a:t>
            </a:r>
            <a:r>
              <a:rPr sz="1000" spc="-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удалено,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обхватите</a:t>
            </a:r>
            <a:r>
              <a:rPr sz="1000" spc="-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руками</a:t>
            </a:r>
            <a:r>
              <a:rPr sz="1000" spc="-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уровне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верхней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части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живота.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Сожмите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одну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руку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кулак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поместите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над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пупком</a:t>
            </a:r>
            <a:r>
              <a:rPr sz="1000" spc="-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большим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пальцем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себе. Обхватите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кулак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другой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рукой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резко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надавите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направлении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внутрь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кверху.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Повторите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серию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надавливаний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5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раз.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18101" y="3222345"/>
            <a:ext cx="47669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60" dirty="0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sz="1000" b="1" spc="3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БЕРЕМЕННЫХ</a:t>
            </a:r>
            <a:r>
              <a:rPr sz="1000" b="1" spc="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231F20"/>
                </a:solidFill>
                <a:latin typeface="Arial"/>
                <a:cs typeface="Arial"/>
              </a:rPr>
              <a:t>ЖЕНЩИН</a:t>
            </a:r>
            <a:r>
              <a:rPr sz="1000" b="1" spc="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000" b="1" spc="3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ТУЧНЫХ</a:t>
            </a:r>
            <a:r>
              <a:rPr sz="1000" b="1" spc="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ПОСТРАДАВШИХ</a:t>
            </a:r>
            <a:r>
              <a:rPr sz="1000" b="1" spc="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35" dirty="0">
                <a:solidFill>
                  <a:srgbClr val="231F20"/>
                </a:solidFill>
                <a:latin typeface="Arial"/>
                <a:cs typeface="Arial"/>
              </a:rPr>
              <a:t>(НЕЛЬЗЯ</a:t>
            </a:r>
            <a:r>
              <a:rPr sz="1000" b="1" spc="1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0" dirty="0">
                <a:solidFill>
                  <a:srgbClr val="231F20"/>
                </a:solidFill>
                <a:latin typeface="Arial"/>
                <a:cs typeface="Arial"/>
              </a:rPr>
              <a:t>ИЛИ </a:t>
            </a:r>
            <a:r>
              <a:rPr sz="1000" b="1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НЕВОЗМОЖНО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231F20"/>
                </a:solidFill>
                <a:latin typeface="Arial"/>
                <a:cs typeface="Arial"/>
              </a:rPr>
              <a:t>СДЕЛАТЬ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ТОЛЧКИ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В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ЖИВОТ!)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Начните с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ударов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между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лопатками, надавливания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делайте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нижнюю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часть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грудной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клетки.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42836" y="788403"/>
            <a:ext cx="2108200" cy="2409190"/>
            <a:chOff x="342836" y="788403"/>
            <a:chExt cx="2108200" cy="2409190"/>
          </a:xfrm>
        </p:grpSpPr>
        <p:sp>
          <p:nvSpPr>
            <p:cNvPr id="8" name="object 8"/>
            <p:cNvSpPr/>
            <p:nvPr/>
          </p:nvSpPr>
          <p:spPr>
            <a:xfrm>
              <a:off x="362623" y="788403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7336" y="801103"/>
              <a:ext cx="1177772" cy="112736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1315" y="2026628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836" y="1899628"/>
              <a:ext cx="1177759" cy="9522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315" y="2026628"/>
              <a:ext cx="990993" cy="8252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7336" y="1899615"/>
              <a:ext cx="733272" cy="288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2308" y="1937715"/>
              <a:ext cx="1098588" cy="12595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2308" y="2026628"/>
              <a:ext cx="1039406" cy="11400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52308" y="1937728"/>
              <a:ext cx="168300" cy="914146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62623" y="3255607"/>
            <a:ext cx="2030730" cy="1143000"/>
            <a:chOff x="362623" y="3255607"/>
            <a:chExt cx="2030730" cy="1143000"/>
          </a:xfrm>
        </p:grpSpPr>
        <p:sp>
          <p:nvSpPr>
            <p:cNvPr id="18" name="object 18"/>
            <p:cNvSpPr/>
            <p:nvPr/>
          </p:nvSpPr>
          <p:spPr>
            <a:xfrm>
              <a:off x="362623" y="3255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1791" y="3255607"/>
              <a:ext cx="1138555" cy="11426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492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30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80401" y="1881871"/>
            <a:ext cx="22352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80401" y="2034271"/>
            <a:ext cx="24828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свое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70241" y="3069927"/>
            <a:ext cx="47669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придайте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устойчивое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боковое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положение.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постоянный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spc="-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дыханием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помощи!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44841" y="172423"/>
            <a:ext cx="5353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60" dirty="0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ДЕТЕЙ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5896" rIns="0" bIns="0" rtlCol="0">
            <a:spAutoFit/>
          </a:bodyPr>
          <a:lstStyle/>
          <a:p>
            <a:pPr marL="2192655" marR="5080">
              <a:lnSpc>
                <a:spcPct val="100000"/>
              </a:lnSpc>
              <a:spcBef>
                <a:spcPts val="100"/>
              </a:spcBef>
            </a:pP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Признаки:</a:t>
            </a:r>
            <a:r>
              <a:rPr sz="1000" b="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ребенок</a:t>
            </a:r>
            <a:r>
              <a:rPr sz="1000" b="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задыхается,</a:t>
            </a:r>
            <a:r>
              <a:rPr sz="1000" b="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b="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способен</a:t>
            </a:r>
            <a:r>
              <a:rPr sz="1000" b="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говорить,</a:t>
            </a:r>
            <a:r>
              <a:rPr sz="1000" b="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внезапно</a:t>
            </a:r>
            <a:r>
              <a:rPr sz="1000" b="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становится</a:t>
            </a:r>
            <a:r>
              <a:rPr sz="1000" b="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синюшным, </a:t>
            </a:r>
            <a:r>
              <a:rPr sz="1000" b="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может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потерять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44841" y="782023"/>
            <a:ext cx="47669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Положите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ребенка на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предплечье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своей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головой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вниз,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придерживая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голову,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нанесите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5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ударов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между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лопатками.</a:t>
            </a:r>
            <a:endParaRPr sz="10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случае,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хлопки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помогли,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сделайте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5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толчков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двумя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пальцами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нижнюю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часть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грудной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клетки.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Повторяйте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эти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мероприятия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тех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пор,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пока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инородный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предмет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будет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извлечён.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6829" y="1721828"/>
            <a:ext cx="2466975" cy="1140460"/>
            <a:chOff x="286829" y="1721828"/>
            <a:chExt cx="2466975" cy="1140460"/>
          </a:xfrm>
        </p:grpSpPr>
        <p:sp>
          <p:nvSpPr>
            <p:cNvPr id="10" name="object 10"/>
            <p:cNvSpPr/>
            <p:nvPr/>
          </p:nvSpPr>
          <p:spPr>
            <a:xfrm>
              <a:off x="286829" y="1721828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7229" y="1920100"/>
              <a:ext cx="436371" cy="94170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0558" y="1920100"/>
              <a:ext cx="263042" cy="872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5478" y="2071840"/>
              <a:ext cx="268122" cy="8787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467701" y="1688548"/>
            <a:ext cx="47669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потерял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сознание </a:t>
            </a:r>
            <a:r>
              <a:rPr sz="1000" spc="100" dirty="0">
                <a:solidFill>
                  <a:srgbClr val="231F20"/>
                </a:solidFill>
                <a:latin typeface="Lucida Sans Unicode"/>
                <a:cs typeface="Lucida Sans Unicode"/>
              </a:rPr>
              <a:t>–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начните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сердечно-легочную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реанимацию.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EAEAEA"/>
                </a:solidFill>
                <a:latin typeface="Lucida Sans Unicode"/>
                <a:cs typeface="Lucida Sans Unicode"/>
              </a:rPr>
              <a:t>При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этом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следите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возможным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появлением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инородного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тела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рту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того,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чтобы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EAEAEA"/>
                </a:solidFill>
                <a:latin typeface="Lucida Sans Unicode"/>
                <a:cs typeface="Lucida Sans Unicode"/>
              </a:rPr>
              <a:t>свое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временно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удалить его.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9318" y="3103207"/>
            <a:ext cx="2048510" cy="1140460"/>
            <a:chOff x="289318" y="3103207"/>
            <a:chExt cx="2048510" cy="1140460"/>
          </a:xfrm>
        </p:grpSpPr>
        <p:sp>
          <p:nvSpPr>
            <p:cNvPr id="16" name="object 16"/>
            <p:cNvSpPr/>
            <p:nvPr/>
          </p:nvSpPr>
          <p:spPr>
            <a:xfrm>
              <a:off x="289318" y="31032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19705" y="3115907"/>
              <a:ext cx="17614" cy="10728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0957" y="3115894"/>
              <a:ext cx="1624297" cy="7170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13122" y="3115907"/>
              <a:ext cx="406583" cy="10728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0957" y="3830790"/>
              <a:ext cx="1624297" cy="357924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289318" y="154698"/>
            <a:ext cx="2030730" cy="1259840"/>
            <a:chOff x="289318" y="154698"/>
            <a:chExt cx="2030730" cy="1259840"/>
          </a:xfrm>
        </p:grpSpPr>
        <p:sp>
          <p:nvSpPr>
            <p:cNvPr id="22" name="object 22"/>
            <p:cNvSpPr/>
            <p:nvPr/>
          </p:nvSpPr>
          <p:spPr>
            <a:xfrm>
              <a:off x="289318" y="205651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5759" y="154698"/>
              <a:ext cx="1796757" cy="5095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5759" y="1345730"/>
              <a:ext cx="1796757" cy="684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5759" y="205651"/>
              <a:ext cx="1796757" cy="38059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5759" y="585223"/>
              <a:ext cx="1796757" cy="38106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5759" y="965276"/>
              <a:ext cx="1796757" cy="380466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33222" y="1905698"/>
            <a:ext cx="2184400" cy="956310"/>
            <a:chOff x="133222" y="1905698"/>
            <a:chExt cx="2184400" cy="956310"/>
          </a:xfrm>
        </p:grpSpPr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56131" y="1920100"/>
              <a:ext cx="1261097" cy="94170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3222" y="1905698"/>
              <a:ext cx="1697482" cy="94340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56131" y="1920113"/>
              <a:ext cx="774560" cy="92899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025512" y="1707980"/>
            <a:ext cx="11912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0594" algn="l"/>
              </a:tabLst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30	2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25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Trebuchet MS"/>
                <a:cs typeface="Trebuchet MS"/>
              </a:rPr>
              <a:t>31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2050" y="34026"/>
            <a:ext cx="6956425" cy="91503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pc="70" dirty="0"/>
              <a:t>5.</a:t>
            </a:r>
            <a:r>
              <a:rPr spc="-70" dirty="0"/>
              <a:t> </a:t>
            </a:r>
            <a:r>
              <a:rPr spc="25" dirty="0"/>
              <a:t>Проведение</a:t>
            </a:r>
            <a:r>
              <a:rPr spc="-65" dirty="0"/>
              <a:t> </a:t>
            </a:r>
            <a:r>
              <a:rPr spc="25" dirty="0"/>
              <a:t>подробного</a:t>
            </a:r>
            <a:r>
              <a:rPr spc="-65" dirty="0"/>
              <a:t> </a:t>
            </a:r>
            <a:r>
              <a:rPr spc="5" dirty="0"/>
              <a:t>осмотра</a:t>
            </a:r>
            <a:r>
              <a:rPr spc="-65" dirty="0"/>
              <a:t> </a:t>
            </a:r>
            <a:r>
              <a:rPr spc="20" dirty="0"/>
              <a:t>и</a:t>
            </a:r>
            <a:r>
              <a:rPr spc="-65" dirty="0"/>
              <a:t> </a:t>
            </a:r>
            <a:r>
              <a:rPr spc="20" dirty="0"/>
              <a:t>опроса</a:t>
            </a:r>
            <a:r>
              <a:rPr spc="-65" dirty="0"/>
              <a:t> </a:t>
            </a:r>
            <a:r>
              <a:rPr spc="20" dirty="0"/>
              <a:t>пострадавшего.</a:t>
            </a:r>
          </a:p>
          <a:p>
            <a:pPr marL="17780" marR="5080" algn="just">
              <a:lnSpc>
                <a:spcPct val="100000"/>
              </a:lnSpc>
              <a:spcBef>
                <a:spcPts val="575"/>
              </a:spcBef>
            </a:pP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Подробный осмотр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проводится </a:t>
            </a:r>
            <a:r>
              <a:rPr sz="1000" b="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выявления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 травм,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ранений, отравлений, </a:t>
            </a:r>
            <a:r>
              <a:rPr sz="1000" b="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укусов </a:t>
            </a:r>
            <a:r>
              <a:rPr sz="10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ужаливаний </a:t>
            </a:r>
            <a:r>
              <a:rPr sz="1000" b="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ядовитыми </a:t>
            </a:r>
            <a:r>
              <a:rPr sz="10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животными,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поражений,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вызванных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механическими,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химическими,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электрическими,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термическими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поражающими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факторами,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воздействием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излучения,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других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состояний, угрожающих жизни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здоровью.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299" y="1076030"/>
            <a:ext cx="55708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Подробный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Arial"/>
                <a:cs typeface="Arial"/>
              </a:rPr>
              <a:t>осмотр</a:t>
            </a:r>
            <a:r>
              <a:rPr sz="10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пострадавшего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проводится</a:t>
            </a:r>
            <a:r>
              <a:rPr sz="10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максимально</a:t>
            </a:r>
            <a:r>
              <a:rPr sz="10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осторожно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0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40" dirty="0">
                <a:solidFill>
                  <a:srgbClr val="231F20"/>
                </a:solidFill>
                <a:latin typeface="Arial"/>
                <a:cs typeface="Arial"/>
              </a:rPr>
              <a:t>аккуратно!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0777" y="1341587"/>
            <a:ext cx="10287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голову 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84956" y="1349080"/>
            <a:ext cx="12871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шеи 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0777" y="2563200"/>
            <a:ext cx="89979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Осмотрите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спину 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08077" y="3765636"/>
            <a:ext cx="10337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 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таза 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5302" y="1362189"/>
            <a:ext cx="2030730" cy="1143000"/>
            <a:chOff x="365302" y="1362189"/>
            <a:chExt cx="2030730" cy="1143000"/>
          </a:xfrm>
        </p:grpSpPr>
        <p:sp>
          <p:nvSpPr>
            <p:cNvPr id="10" name="object 10"/>
            <p:cNvSpPr/>
            <p:nvPr/>
          </p:nvSpPr>
          <p:spPr>
            <a:xfrm>
              <a:off x="365302" y="1362189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9499" y="1362202"/>
              <a:ext cx="1288496" cy="114264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829443" y="1362190"/>
            <a:ext cx="2030730" cy="1148080"/>
            <a:chOff x="3829443" y="1362190"/>
            <a:chExt cx="2030730" cy="1148080"/>
          </a:xfrm>
        </p:grpSpPr>
        <p:sp>
          <p:nvSpPr>
            <p:cNvPr id="13" name="object 13"/>
            <p:cNvSpPr/>
            <p:nvPr/>
          </p:nvSpPr>
          <p:spPr>
            <a:xfrm>
              <a:off x="3829443" y="1369733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29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83900" y="1362190"/>
              <a:ext cx="1541096" cy="1147625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360743" y="3791928"/>
            <a:ext cx="2030730" cy="1140460"/>
            <a:chOff x="360743" y="3791928"/>
            <a:chExt cx="2030730" cy="1140460"/>
          </a:xfrm>
        </p:grpSpPr>
        <p:sp>
          <p:nvSpPr>
            <p:cNvPr id="16" name="object 16"/>
            <p:cNvSpPr/>
            <p:nvPr/>
          </p:nvSpPr>
          <p:spPr>
            <a:xfrm>
              <a:off x="360743" y="3791928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494" y="3834600"/>
              <a:ext cx="1147774" cy="7177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73288" y="3834612"/>
              <a:ext cx="765505" cy="107509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494" y="4550346"/>
              <a:ext cx="1147774" cy="35935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3829443" y="3791928"/>
            <a:ext cx="2030730" cy="1140460"/>
            <a:chOff x="3829443" y="3791928"/>
            <a:chExt cx="2030730" cy="1140460"/>
          </a:xfrm>
        </p:grpSpPr>
        <p:sp>
          <p:nvSpPr>
            <p:cNvPr id="21" name="object 21"/>
            <p:cNvSpPr/>
            <p:nvPr/>
          </p:nvSpPr>
          <p:spPr>
            <a:xfrm>
              <a:off x="3829443" y="3791928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29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97274" y="3865207"/>
              <a:ext cx="1538855" cy="67673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34123" y="3865207"/>
              <a:ext cx="385194" cy="101279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97274" y="4539935"/>
              <a:ext cx="1538855" cy="338071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365302" y="2571115"/>
            <a:ext cx="2030730" cy="1140460"/>
            <a:chOff x="365302" y="2571115"/>
            <a:chExt cx="2030730" cy="1140460"/>
          </a:xfrm>
        </p:grpSpPr>
        <p:sp>
          <p:nvSpPr>
            <p:cNvPr id="26" name="object 26"/>
            <p:cNvSpPr/>
            <p:nvPr/>
          </p:nvSpPr>
          <p:spPr>
            <a:xfrm>
              <a:off x="365302" y="2571115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808" y="2589517"/>
              <a:ext cx="1177848" cy="73653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75613" y="2589504"/>
              <a:ext cx="785570" cy="110327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808" y="3324004"/>
              <a:ext cx="1177848" cy="368774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829443" y="2589517"/>
            <a:ext cx="2030399" cy="1153591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360743" y="1309080"/>
            <a:ext cx="20307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00"/>
              </a:spcBef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1</a:t>
            </a:r>
            <a:endParaRPr sz="3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29443" y="1369733"/>
            <a:ext cx="2030730" cy="1140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0">
              <a:lnSpc>
                <a:spcPts val="3285"/>
              </a:lnSpc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2</a:t>
            </a:r>
            <a:endParaRPr sz="3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0743" y="2513421"/>
            <a:ext cx="20307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00"/>
              </a:spcBef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3</a:t>
            </a:r>
            <a:endParaRPr sz="3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93329" y="2513421"/>
            <a:ext cx="25272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4</a:t>
            </a:r>
            <a:endParaRPr sz="3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0743" y="3722080"/>
            <a:ext cx="20307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00"/>
              </a:spcBef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5</a:t>
            </a:r>
            <a:endParaRPr sz="3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29443" y="3791928"/>
            <a:ext cx="2030730" cy="1140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200">
              <a:lnSpc>
                <a:spcPts val="3150"/>
              </a:lnSpc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6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479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32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19024" y="209076"/>
            <a:ext cx="1186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каждую 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87648" y="211362"/>
            <a:ext cx="188976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подробный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осмотр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ног 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выявлении  травм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других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состояний, 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угрожающих жизни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здоровью 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 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соответствующие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мероприятия 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85851" y="216954"/>
            <a:ext cx="1460500" cy="1147445"/>
            <a:chOff x="285851" y="216954"/>
            <a:chExt cx="1460500" cy="1147445"/>
          </a:xfrm>
        </p:grpSpPr>
        <p:sp>
          <p:nvSpPr>
            <p:cNvPr id="6" name="object 6"/>
            <p:cNvSpPr/>
            <p:nvPr/>
          </p:nvSpPr>
          <p:spPr>
            <a:xfrm>
              <a:off x="285851" y="216954"/>
              <a:ext cx="1460500" cy="1140460"/>
            </a:xfrm>
            <a:custGeom>
              <a:avLst/>
              <a:gdLst/>
              <a:ahLst/>
              <a:cxnLst/>
              <a:rect l="l" t="t" r="r" b="b"/>
              <a:pathLst>
                <a:path w="1460500" h="1140460">
                  <a:moveTo>
                    <a:pt x="1460144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1460144" y="1140078"/>
                  </a:lnTo>
                  <a:lnTo>
                    <a:pt x="1460144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83" y="227075"/>
              <a:ext cx="1358215" cy="113681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108998" y="222631"/>
            <a:ext cx="2030730" cy="1140460"/>
            <a:chOff x="3108998" y="222631"/>
            <a:chExt cx="2030730" cy="1140460"/>
          </a:xfrm>
        </p:grpSpPr>
        <p:sp>
          <p:nvSpPr>
            <p:cNvPr id="9" name="object 9"/>
            <p:cNvSpPr/>
            <p:nvPr/>
          </p:nvSpPr>
          <p:spPr>
            <a:xfrm>
              <a:off x="3108998" y="222631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29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70431" y="308090"/>
              <a:ext cx="1943502" cy="939678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294678" y="3598507"/>
            <a:ext cx="2030730" cy="1140460"/>
          </a:xfrm>
          <a:custGeom>
            <a:avLst/>
            <a:gdLst/>
            <a:ahLst/>
            <a:cxnLst/>
            <a:rect l="l" t="t" r="r" b="b"/>
            <a:pathLst>
              <a:path w="2030730" h="1140460">
                <a:moveTo>
                  <a:pt x="2030399" y="0"/>
                </a:moveTo>
                <a:lnTo>
                  <a:pt x="0" y="0"/>
                </a:lnTo>
                <a:lnTo>
                  <a:pt x="0" y="1140078"/>
                </a:lnTo>
                <a:lnTo>
                  <a:pt x="2030399" y="1140078"/>
                </a:lnTo>
                <a:lnTo>
                  <a:pt x="203039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75299" y="1498932"/>
            <a:ext cx="6959600" cy="254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3875" marR="542925" indent="46355">
              <a:lnSpc>
                <a:spcPct val="100000"/>
              </a:lnSpc>
              <a:spcBef>
                <a:spcPts val="100"/>
              </a:spcBef>
            </a:pPr>
            <a:r>
              <a:rPr sz="1200" b="1" spc="25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2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31F20"/>
                </a:solidFill>
                <a:latin typeface="Arial"/>
                <a:cs typeface="Arial"/>
              </a:rPr>
              <a:t>выявлении</a:t>
            </a:r>
            <a:r>
              <a:rPr sz="12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231F20"/>
                </a:solidFill>
                <a:latin typeface="Arial"/>
                <a:cs typeface="Arial"/>
              </a:rPr>
              <a:t>травм</a:t>
            </a:r>
            <a:r>
              <a:rPr sz="12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2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231F20"/>
                </a:solidFill>
                <a:latin typeface="Arial"/>
                <a:cs typeface="Arial"/>
              </a:rPr>
              <a:t>других</a:t>
            </a:r>
            <a:r>
              <a:rPr sz="12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31F20"/>
                </a:solidFill>
                <a:latin typeface="Arial"/>
                <a:cs typeface="Arial"/>
              </a:rPr>
              <a:t>состояний,</a:t>
            </a:r>
            <a:r>
              <a:rPr sz="12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60" dirty="0">
                <a:solidFill>
                  <a:srgbClr val="231F20"/>
                </a:solidFill>
                <a:latin typeface="Arial"/>
                <a:cs typeface="Arial"/>
              </a:rPr>
              <a:t>угрожающих</a:t>
            </a:r>
            <a:r>
              <a:rPr sz="12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45" dirty="0">
                <a:solidFill>
                  <a:srgbClr val="231F20"/>
                </a:solidFill>
                <a:latin typeface="Arial"/>
                <a:cs typeface="Arial"/>
              </a:rPr>
              <a:t>жизни</a:t>
            </a:r>
            <a:r>
              <a:rPr sz="12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sz="12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Arial"/>
                <a:cs typeface="Arial"/>
              </a:rPr>
              <a:t>здоровью </a:t>
            </a:r>
            <a:r>
              <a:rPr sz="1200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31F20"/>
                </a:solidFill>
                <a:latin typeface="Arial"/>
                <a:cs typeface="Arial"/>
              </a:rPr>
              <a:t>пострадавшего,</a:t>
            </a:r>
            <a:r>
              <a:rPr sz="12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31F20"/>
                </a:solidFill>
                <a:latin typeface="Arial"/>
                <a:cs typeface="Arial"/>
              </a:rPr>
              <a:t>выполните</a:t>
            </a:r>
            <a:r>
              <a:rPr sz="12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231F20"/>
                </a:solidFill>
                <a:latin typeface="Arial"/>
                <a:cs typeface="Arial"/>
              </a:rPr>
              <a:t>соответствующие</a:t>
            </a:r>
            <a:r>
              <a:rPr sz="12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231F20"/>
                </a:solidFill>
                <a:latin typeface="Arial"/>
                <a:cs typeface="Arial"/>
              </a:rPr>
              <a:t>мероприятия</a:t>
            </a:r>
            <a:r>
              <a:rPr sz="12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231F20"/>
                </a:solidFill>
                <a:latin typeface="Arial"/>
                <a:cs typeface="Arial"/>
              </a:rPr>
              <a:t>первой</a:t>
            </a:r>
            <a:r>
              <a:rPr sz="12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40" dirty="0">
                <a:solidFill>
                  <a:srgbClr val="231F20"/>
                </a:solidFill>
                <a:latin typeface="Arial"/>
                <a:cs typeface="Arial"/>
              </a:rPr>
              <a:t>помощи.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2700" marR="106680">
              <a:lnSpc>
                <a:spcPct val="100000"/>
              </a:lnSpc>
              <a:buAutoNum type="arabicPeriod" startAt="6"/>
              <a:tabLst>
                <a:tab pos="248285" algn="l"/>
              </a:tabLst>
            </a:pPr>
            <a:r>
              <a:rPr sz="1600" b="1" spc="20" dirty="0">
                <a:solidFill>
                  <a:srgbClr val="F26622"/>
                </a:solidFill>
                <a:latin typeface="Arial"/>
                <a:cs typeface="Arial"/>
              </a:rPr>
              <a:t>Первая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F26622"/>
                </a:solidFill>
                <a:latin typeface="Arial"/>
                <a:cs typeface="Arial"/>
              </a:rPr>
              <a:t>помощь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F26622"/>
                </a:solidFill>
                <a:latin typeface="Arial"/>
                <a:cs typeface="Arial"/>
              </a:rPr>
              <a:t>при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35" dirty="0">
                <a:solidFill>
                  <a:srgbClr val="F26622"/>
                </a:solidFill>
                <a:latin typeface="Arial"/>
                <a:cs typeface="Arial"/>
              </a:rPr>
              <a:t>травмах,</a:t>
            </a:r>
            <a:r>
              <a:rPr sz="1600" b="1" spc="-7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26622"/>
                </a:solidFill>
                <a:latin typeface="Arial"/>
                <a:cs typeface="Arial"/>
              </a:rPr>
              <a:t>воздействиях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F26622"/>
                </a:solidFill>
                <a:latin typeface="Arial"/>
                <a:cs typeface="Arial"/>
              </a:rPr>
              <a:t>излучения,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26622"/>
                </a:solidFill>
                <a:latin typeface="Arial"/>
                <a:cs typeface="Arial"/>
              </a:rPr>
              <a:t>высоких </a:t>
            </a:r>
            <a:r>
              <a:rPr sz="1600" b="1" spc="-43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30" dirty="0">
                <a:solidFill>
                  <a:srgbClr val="F26622"/>
                </a:solidFill>
                <a:latin typeface="Arial"/>
                <a:cs typeface="Arial"/>
              </a:rPr>
              <a:t>температур, </a:t>
            </a:r>
            <a:r>
              <a:rPr sz="1600" b="1" spc="25" dirty="0">
                <a:solidFill>
                  <a:srgbClr val="F26622"/>
                </a:solidFill>
                <a:latin typeface="Arial"/>
                <a:cs typeface="Arial"/>
              </a:rPr>
              <a:t>химических </a:t>
            </a:r>
            <a:r>
              <a:rPr sz="1600" b="1" spc="-10" dirty="0">
                <a:solidFill>
                  <a:srgbClr val="F26622"/>
                </a:solidFill>
                <a:latin typeface="Arial"/>
                <a:cs typeface="Arial"/>
              </a:rPr>
              <a:t>веществ, </a:t>
            </a:r>
            <a:r>
              <a:rPr sz="1600" b="1" spc="60" dirty="0">
                <a:solidFill>
                  <a:srgbClr val="F26622"/>
                </a:solidFill>
                <a:latin typeface="Arial"/>
                <a:cs typeface="Arial"/>
              </a:rPr>
              <a:t>укусах </a:t>
            </a:r>
            <a:r>
              <a:rPr sz="1600" b="1" spc="5" dirty="0">
                <a:solidFill>
                  <a:srgbClr val="F26622"/>
                </a:solidFill>
                <a:latin typeface="Arial"/>
                <a:cs typeface="Arial"/>
              </a:rPr>
              <a:t>или </a:t>
            </a:r>
            <a:r>
              <a:rPr sz="1600" b="1" spc="55" dirty="0">
                <a:solidFill>
                  <a:srgbClr val="F26622"/>
                </a:solidFill>
                <a:latin typeface="Arial"/>
                <a:cs typeface="Arial"/>
              </a:rPr>
              <a:t>ужаливании </a:t>
            </a:r>
            <a:r>
              <a:rPr sz="1600" b="1" spc="6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26622"/>
                </a:solidFill>
                <a:latin typeface="Arial"/>
                <a:cs typeface="Arial"/>
              </a:rPr>
              <a:t>ядовитых</a:t>
            </a:r>
            <a:r>
              <a:rPr sz="1600" b="1" spc="-8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F26622"/>
                </a:solidFill>
                <a:latin typeface="Arial"/>
                <a:cs typeface="Arial"/>
              </a:rPr>
              <a:t>животных.</a:t>
            </a:r>
            <a:endParaRPr sz="1600">
              <a:latin typeface="Arial"/>
              <a:cs typeface="Arial"/>
            </a:endParaRPr>
          </a:p>
          <a:p>
            <a:pPr marL="382905" lvl="1" indent="-370840">
              <a:lnSpc>
                <a:spcPct val="100000"/>
              </a:lnSpc>
              <a:spcBef>
                <a:spcPts val="735"/>
              </a:spcBef>
              <a:buAutoNum type="arabicPeriod"/>
              <a:tabLst>
                <a:tab pos="383540" algn="l"/>
              </a:tabLst>
            </a:pP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400" b="1" spc="-8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400" b="1" spc="-8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400" b="1" spc="-8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35" dirty="0">
                <a:solidFill>
                  <a:srgbClr val="2B2E7F"/>
                </a:solidFill>
                <a:latin typeface="Arial"/>
                <a:cs typeface="Arial"/>
              </a:rPr>
              <a:t>травмах.</a:t>
            </a:r>
            <a:endParaRPr sz="1400">
              <a:latin typeface="Arial"/>
              <a:cs typeface="Arial"/>
            </a:endParaRPr>
          </a:p>
          <a:p>
            <a:pPr marL="471170" lvl="2" indent="-459105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471805" algn="l"/>
              </a:tabLst>
            </a:pP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травме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B2E7F"/>
                </a:solidFill>
                <a:latin typeface="Arial"/>
                <a:cs typeface="Arial"/>
              </a:rPr>
              <a:t>головы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Arial"/>
              <a:cs typeface="Arial"/>
            </a:endParaRPr>
          </a:p>
          <a:p>
            <a:pPr marL="2194560" marR="5080" algn="just">
              <a:lnSpc>
                <a:spcPct val="10000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Остановите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кровотечение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прямым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давлением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рану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наложением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давящей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повязки.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Контролируйте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дыхания.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5109" y="3603218"/>
            <a:ext cx="1189545" cy="113065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479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33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8220" y="426852"/>
            <a:ext cx="27432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8220" y="579252"/>
            <a:ext cx="2819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8220" y="731652"/>
            <a:ext cx="28448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8220" y="884052"/>
            <a:ext cx="27368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5520" y="1445745"/>
            <a:ext cx="47771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было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сохранено)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придайте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устойчивое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боковое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постоянный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контроль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 </a:t>
            </a:r>
            <a:r>
              <a:rPr sz="1000" spc="-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1268" y="3971648"/>
            <a:ext cx="47644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231F20"/>
                </a:solidFill>
                <a:latin typeface="Arial"/>
                <a:cs typeface="Arial"/>
              </a:rPr>
              <a:t>Передвигаться</a:t>
            </a:r>
            <a:r>
              <a:rPr sz="1000" b="1" spc="-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пострадавший</a:t>
            </a:r>
            <a:r>
              <a:rPr sz="1000" b="1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231F20"/>
                </a:solidFill>
                <a:latin typeface="Arial"/>
                <a:cs typeface="Arial"/>
              </a:rPr>
              <a:t>должен</a:t>
            </a:r>
            <a:r>
              <a:rPr sz="1000" b="1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только</a:t>
            </a:r>
            <a:r>
              <a:rPr sz="1000" b="1" spc="-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40" dirty="0">
                <a:solidFill>
                  <a:srgbClr val="231F20"/>
                </a:solidFill>
                <a:latin typeface="Arial"/>
                <a:cs typeface="Arial"/>
              </a:rPr>
              <a:t>за</a:t>
            </a:r>
            <a:r>
              <a:rPr sz="1000" b="1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231F20"/>
                </a:solidFill>
                <a:latin typeface="Arial"/>
                <a:cs typeface="Arial"/>
              </a:rPr>
              <a:t>руку</a:t>
            </a:r>
            <a:r>
              <a:rPr sz="1000" b="1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10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000" b="1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сопровождающим!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2539" y="216014"/>
            <a:ext cx="2449195" cy="1153160"/>
            <a:chOff x="352539" y="216014"/>
            <a:chExt cx="2449195" cy="1153160"/>
          </a:xfrm>
        </p:grpSpPr>
        <p:sp>
          <p:nvSpPr>
            <p:cNvPr id="10" name="object 10"/>
            <p:cNvSpPr/>
            <p:nvPr/>
          </p:nvSpPr>
          <p:spPr>
            <a:xfrm>
              <a:off x="352539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922" y="427380"/>
              <a:ext cx="1697456" cy="9416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8374" y="431266"/>
              <a:ext cx="263004" cy="12282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6101" y="616826"/>
              <a:ext cx="265277" cy="772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8374" y="737095"/>
              <a:ext cx="263004" cy="12001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29992" y="921613"/>
              <a:ext cx="271386" cy="87884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515520" y="233530"/>
            <a:ext cx="477710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приступайте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сердечно-легочной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реанимации.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EAEAEA"/>
                </a:solidFill>
                <a:latin typeface="Lucida Sans Unicode"/>
                <a:cs typeface="Lucida Sans Unicode"/>
              </a:rPr>
              <a:t>Вызо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вите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EAEAEA"/>
                </a:solidFill>
                <a:latin typeface="Lucida Sans Unicode"/>
                <a:cs typeface="Lucida Sans Unicode"/>
              </a:rPr>
              <a:t>помо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щь.</a:t>
            </a:r>
            <a:endParaRPr sz="10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85" dirty="0">
                <a:solidFill>
                  <a:srgbClr val="EAEAEA"/>
                </a:solidFill>
                <a:latin typeface="Lucida Sans Unicode"/>
                <a:cs typeface="Lucida Sans Unicode"/>
              </a:rPr>
              <a:t>Пров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СЛР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самостоятельного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EAEAEA"/>
                </a:solidFill>
                <a:latin typeface="Lucida Sans Unicode"/>
                <a:cs typeface="Lucida Sans Unicode"/>
              </a:rPr>
              <a:t>меди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цинского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персонала.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44550" y="1440967"/>
            <a:ext cx="2046605" cy="1027430"/>
            <a:chOff x="344550" y="1440967"/>
            <a:chExt cx="2046605" cy="1027430"/>
          </a:xfrm>
        </p:grpSpPr>
        <p:sp>
          <p:nvSpPr>
            <p:cNvPr id="18" name="object 18"/>
            <p:cNvSpPr/>
            <p:nvPr/>
          </p:nvSpPr>
          <p:spPr>
            <a:xfrm>
              <a:off x="352539" y="1440967"/>
              <a:ext cx="2030730" cy="1027430"/>
            </a:xfrm>
            <a:custGeom>
              <a:avLst/>
              <a:gdLst/>
              <a:ahLst/>
              <a:cxnLst/>
              <a:rect l="l" t="t" r="r" b="b"/>
              <a:pathLst>
                <a:path w="2030730" h="1027430">
                  <a:moveTo>
                    <a:pt x="2030399" y="0"/>
                  </a:moveTo>
                  <a:lnTo>
                    <a:pt x="0" y="0"/>
                  </a:lnTo>
                  <a:lnTo>
                    <a:pt x="0" y="1027239"/>
                  </a:lnTo>
                  <a:lnTo>
                    <a:pt x="2030399" y="102723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4550" y="1453654"/>
              <a:ext cx="7988" cy="101455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82939" y="1453654"/>
              <a:ext cx="7975" cy="101455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2551" y="1453654"/>
              <a:ext cx="1625900" cy="67758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76320" y="1453654"/>
              <a:ext cx="406618" cy="101455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2551" y="2129117"/>
              <a:ext cx="1625900" cy="339089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356603" y="2874619"/>
            <a:ext cx="2037080" cy="2165350"/>
          </a:xfrm>
          <a:custGeom>
            <a:avLst/>
            <a:gdLst/>
            <a:ahLst/>
            <a:cxnLst/>
            <a:rect l="l" t="t" r="r" b="b"/>
            <a:pathLst>
              <a:path w="2037080" h="2165350">
                <a:moveTo>
                  <a:pt x="2030399" y="1142987"/>
                </a:moveTo>
                <a:lnTo>
                  <a:pt x="0" y="1142987"/>
                </a:lnTo>
                <a:lnTo>
                  <a:pt x="0" y="2165299"/>
                </a:lnTo>
                <a:lnTo>
                  <a:pt x="2030399" y="2165299"/>
                </a:lnTo>
                <a:lnTo>
                  <a:pt x="2030399" y="1142987"/>
                </a:lnTo>
                <a:close/>
              </a:path>
              <a:path w="2037080" h="2165350">
                <a:moveTo>
                  <a:pt x="2036940" y="0"/>
                </a:moveTo>
                <a:lnTo>
                  <a:pt x="6540" y="0"/>
                </a:lnTo>
                <a:lnTo>
                  <a:pt x="6540" y="1074585"/>
                </a:lnTo>
                <a:lnTo>
                  <a:pt x="2036940" y="1074585"/>
                </a:lnTo>
                <a:lnTo>
                  <a:pt x="2036940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56599" y="2574903"/>
            <a:ext cx="6946265" cy="92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6.1.2.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травмах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глаз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2B2E7F"/>
                </a:solidFill>
                <a:latin typeface="Arial"/>
                <a:cs typeface="Arial"/>
              </a:rPr>
              <a:t>век.</a:t>
            </a:r>
            <a:endParaRPr sz="1200">
              <a:latin typeface="Arial"/>
              <a:cs typeface="Arial"/>
            </a:endParaRPr>
          </a:p>
          <a:p>
            <a:pPr marL="2181860" marR="5080" algn="just">
              <a:lnSpc>
                <a:spcPct val="100000"/>
              </a:lnSpc>
              <a:spcBef>
                <a:spcPts val="855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травмах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век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повязку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оба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глаза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(если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закрывать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повязкой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оба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глаза,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то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движения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здорового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глаза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будут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вызывать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движение,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боль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дополнительные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повреждения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пострадавшем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глазу).</a:t>
            </a:r>
            <a:endParaRPr sz="1000">
              <a:latin typeface="Lucida Sans Unicode"/>
              <a:cs typeface="Lucida Sans Unicode"/>
            </a:endParaRPr>
          </a:p>
          <a:p>
            <a:pPr marL="2181860" algn="just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81013" y="412978"/>
            <a:ext cx="2202180" cy="944880"/>
            <a:chOff x="181013" y="412978"/>
            <a:chExt cx="2202180" cy="944880"/>
          </a:xfrm>
        </p:grpSpPr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1013" y="412978"/>
              <a:ext cx="308552" cy="9433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2552" y="412978"/>
              <a:ext cx="2030387" cy="94311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3128" y="427380"/>
              <a:ext cx="776236" cy="930288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085997" y="215252"/>
            <a:ext cx="11785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937894" algn="l"/>
              </a:tabLst>
            </a:pPr>
            <a:r>
              <a:rPr sz="3000" spc="114" dirty="0">
                <a:solidFill>
                  <a:srgbClr val="CC171E"/>
                </a:solidFill>
              </a:rPr>
              <a:t>30	2</a:t>
            </a:r>
            <a:endParaRPr sz="3000"/>
          </a:p>
        </p:txBody>
      </p:sp>
      <p:grpSp>
        <p:nvGrpSpPr>
          <p:cNvPr id="31" name="object 31"/>
          <p:cNvGrpSpPr/>
          <p:nvPr/>
        </p:nvGrpSpPr>
        <p:grpSpPr>
          <a:xfrm>
            <a:off x="431571" y="2874594"/>
            <a:ext cx="1893570" cy="2184400"/>
            <a:chOff x="431571" y="2874594"/>
            <a:chExt cx="1893570" cy="2184400"/>
          </a:xfrm>
        </p:grpSpPr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1571" y="2874594"/>
              <a:ext cx="1137107" cy="68276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66710" y="2874594"/>
              <a:ext cx="758393" cy="102231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1571" y="3555388"/>
              <a:ext cx="1706194" cy="4622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7237" y="5039906"/>
              <a:ext cx="1530527" cy="1908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07237" y="4017606"/>
              <a:ext cx="1530527" cy="10223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2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rebuchet MS"/>
                <a:cs typeface="Trebuchet MS"/>
              </a:rPr>
              <a:t>34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63632" y="1753223"/>
            <a:ext cx="328802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Приложите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переносице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холод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(мокрый платок,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снег,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лед).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60076" y="2958326"/>
            <a:ext cx="47771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Рекомендуйте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сплевывать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кровь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(при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попадании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крови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желудок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может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развиться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рвота).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кровотечение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течение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15-20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минут</a:t>
            </a:r>
            <a:r>
              <a:rPr sz="1000" spc="-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останавливается,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6905" y="512407"/>
            <a:ext cx="2030730" cy="1140460"/>
          </a:xfrm>
          <a:custGeom>
            <a:avLst/>
            <a:gdLst/>
            <a:ahLst/>
            <a:cxnLst/>
            <a:rect l="l" t="t" r="r" b="b"/>
            <a:pathLst>
              <a:path w="2030730" h="1140460">
                <a:moveTo>
                  <a:pt x="2030399" y="0"/>
                </a:moveTo>
                <a:lnTo>
                  <a:pt x="0" y="0"/>
                </a:lnTo>
                <a:lnTo>
                  <a:pt x="0" y="1140078"/>
                </a:lnTo>
                <a:lnTo>
                  <a:pt x="2030399" y="1140078"/>
                </a:lnTo>
                <a:lnTo>
                  <a:pt x="203039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75299" y="163375"/>
            <a:ext cx="6959600" cy="81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6.1.3.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B2E7F"/>
                </a:solidFill>
                <a:latin typeface="Arial"/>
                <a:cs typeface="Arial"/>
              </a:rPr>
              <a:t>носовом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кровотечении.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  <a:p>
            <a:pPr marL="2194560" marR="5080" algn="just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носовом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кровотечении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усадите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слегка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наклоните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голову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вперёд.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Сожмите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крылья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носа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15-20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минут.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этом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должен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дышать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ртом!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92861" y="1747228"/>
            <a:ext cx="2030730" cy="1140460"/>
            <a:chOff x="292861" y="1747228"/>
            <a:chExt cx="2030730" cy="1140460"/>
          </a:xfrm>
        </p:grpSpPr>
        <p:sp>
          <p:nvSpPr>
            <p:cNvPr id="8" name="object 8"/>
            <p:cNvSpPr/>
            <p:nvPr/>
          </p:nvSpPr>
          <p:spPr>
            <a:xfrm>
              <a:off x="292861" y="1747228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057" y="1778365"/>
              <a:ext cx="1279883" cy="1077796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89356" y="2977667"/>
            <a:ext cx="2030730" cy="1140460"/>
            <a:chOff x="289356" y="2977667"/>
            <a:chExt cx="2030730" cy="1140460"/>
          </a:xfrm>
        </p:grpSpPr>
        <p:sp>
          <p:nvSpPr>
            <p:cNvPr id="11" name="object 11"/>
            <p:cNvSpPr/>
            <p:nvPr/>
          </p:nvSpPr>
          <p:spPr>
            <a:xfrm>
              <a:off x="289356" y="29776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0941" y="3011627"/>
              <a:ext cx="1110055" cy="107216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92861" y="517093"/>
            <a:ext cx="2018664" cy="1136015"/>
            <a:chOff x="292861" y="517093"/>
            <a:chExt cx="2018664" cy="113601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861" y="517093"/>
              <a:ext cx="1212138" cy="75797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2899" y="517093"/>
              <a:ext cx="808449" cy="11353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861" y="1272972"/>
              <a:ext cx="1212138" cy="3795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492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35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299" y="164940"/>
            <a:ext cx="6934834" cy="506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6.1.4.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травме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0" dirty="0">
                <a:solidFill>
                  <a:srgbClr val="2B2E7F"/>
                </a:solidFill>
                <a:latin typeface="Arial"/>
                <a:cs typeface="Arial"/>
              </a:rPr>
              <a:t>шеи.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50">
              <a:latin typeface="Arial"/>
              <a:cs typeface="Arial"/>
            </a:endParaRPr>
          </a:p>
          <a:p>
            <a:pPr marL="2184400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выполните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прямое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давление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давящую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повязку.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6021" y="2961632"/>
            <a:ext cx="6960234" cy="909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6.1.5.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2B2E7F"/>
                </a:solidFill>
                <a:latin typeface="Arial"/>
                <a:cs typeface="Arial"/>
              </a:rPr>
              <a:t>ранении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грудной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40" dirty="0">
                <a:solidFill>
                  <a:srgbClr val="2B2E7F"/>
                </a:solidFill>
                <a:latin typeface="Arial"/>
                <a:cs typeface="Arial"/>
              </a:rPr>
              <a:t>клетки.</a:t>
            </a:r>
            <a:endParaRPr sz="1200">
              <a:latin typeface="Arial"/>
              <a:cs typeface="Arial"/>
            </a:endParaRPr>
          </a:p>
          <a:p>
            <a:pPr marL="2195830" marR="5080">
              <a:lnSpc>
                <a:spcPct val="100000"/>
              </a:lnSpc>
              <a:spcBef>
                <a:spcPts val="72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Признаки: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кровотечение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из</a:t>
            </a:r>
            <a:r>
              <a:rPr sz="1000" spc="1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раны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1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грудной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клетке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возможным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образованием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пузырей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подсасыванием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воздуха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через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рану.</a:t>
            </a:r>
            <a:endParaRPr sz="1000">
              <a:latin typeface="Lucida Sans Unicode"/>
              <a:cs typeface="Lucida Sans Unicode"/>
            </a:endParaRPr>
          </a:p>
          <a:p>
            <a:pPr marL="2195830" marR="5080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инородного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предмета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прижмите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ладонь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закройте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нее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доступ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воздуха.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рана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сквозная,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закройте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входное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выходное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раневые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отверстия.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7981" y="1712202"/>
            <a:ext cx="477710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подозрении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травму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шейного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отдела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позвоночника (ДТП,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падение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высоты,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ныряние), если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перемещение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фиксируйте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голову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шею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вручную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предплечьями.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экстренном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извлечении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фиксируйте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шею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рукой.</a:t>
            </a:r>
            <a:endParaRPr sz="100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48653" y="512407"/>
            <a:ext cx="2030730" cy="1140460"/>
            <a:chOff x="348653" y="512407"/>
            <a:chExt cx="2030730" cy="1140460"/>
          </a:xfrm>
        </p:grpSpPr>
        <p:sp>
          <p:nvSpPr>
            <p:cNvPr id="7" name="object 7"/>
            <p:cNvSpPr/>
            <p:nvPr/>
          </p:nvSpPr>
          <p:spPr>
            <a:xfrm>
              <a:off x="348653" y="5124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1700" y="538975"/>
              <a:ext cx="1167028" cy="7297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6710" y="538975"/>
              <a:ext cx="778357" cy="10931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1700" y="1266725"/>
              <a:ext cx="1167028" cy="365389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37299" y="1731607"/>
            <a:ext cx="2030730" cy="1140460"/>
            <a:chOff x="337299" y="1731607"/>
            <a:chExt cx="2030730" cy="1140460"/>
          </a:xfrm>
        </p:grpSpPr>
        <p:sp>
          <p:nvSpPr>
            <p:cNvPr id="12" name="object 12"/>
            <p:cNvSpPr/>
            <p:nvPr/>
          </p:nvSpPr>
          <p:spPr>
            <a:xfrm>
              <a:off x="337299" y="1731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8800" y="1758175"/>
              <a:ext cx="1133426" cy="70876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0260" y="1758188"/>
              <a:ext cx="755949" cy="106166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8800" y="2464981"/>
              <a:ext cx="1133426" cy="35487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45197" y="1744408"/>
              <a:ext cx="1216025" cy="71755"/>
            </a:xfrm>
            <a:custGeom>
              <a:avLst/>
              <a:gdLst/>
              <a:ahLst/>
              <a:cxnLst/>
              <a:rect l="l" t="t" r="r" b="b"/>
              <a:pathLst>
                <a:path w="1216025" h="71755">
                  <a:moveTo>
                    <a:pt x="1215631" y="19697"/>
                  </a:moveTo>
                  <a:lnTo>
                    <a:pt x="1215174" y="19519"/>
                  </a:lnTo>
                  <a:lnTo>
                    <a:pt x="1205445" y="15748"/>
                  </a:lnTo>
                  <a:lnTo>
                    <a:pt x="1196047" y="9982"/>
                  </a:lnTo>
                  <a:lnTo>
                    <a:pt x="1186268" y="4648"/>
                  </a:lnTo>
                  <a:lnTo>
                    <a:pt x="1174940" y="1955"/>
                  </a:lnTo>
                  <a:lnTo>
                    <a:pt x="1172578" y="7569"/>
                  </a:lnTo>
                  <a:lnTo>
                    <a:pt x="1173772" y="13347"/>
                  </a:lnTo>
                  <a:lnTo>
                    <a:pt x="1173708" y="15316"/>
                  </a:lnTo>
                  <a:lnTo>
                    <a:pt x="1159484" y="13462"/>
                  </a:lnTo>
                  <a:lnTo>
                    <a:pt x="1142580" y="12560"/>
                  </a:lnTo>
                  <a:lnTo>
                    <a:pt x="1125893" y="12395"/>
                  </a:lnTo>
                  <a:lnTo>
                    <a:pt x="1115695" y="12065"/>
                  </a:lnTo>
                  <a:lnTo>
                    <a:pt x="1106436" y="11125"/>
                  </a:lnTo>
                  <a:lnTo>
                    <a:pt x="1097394" y="9715"/>
                  </a:lnTo>
                  <a:lnTo>
                    <a:pt x="1087805" y="8001"/>
                  </a:lnTo>
                  <a:lnTo>
                    <a:pt x="1080084" y="7124"/>
                  </a:lnTo>
                  <a:lnTo>
                    <a:pt x="1039431" y="1587"/>
                  </a:lnTo>
                  <a:lnTo>
                    <a:pt x="1029589" y="1587"/>
                  </a:lnTo>
                  <a:lnTo>
                    <a:pt x="1020660" y="1409"/>
                  </a:lnTo>
                  <a:lnTo>
                    <a:pt x="1011567" y="1066"/>
                  </a:lnTo>
                  <a:lnTo>
                    <a:pt x="1002487" y="1003"/>
                  </a:lnTo>
                  <a:lnTo>
                    <a:pt x="993609" y="1600"/>
                  </a:lnTo>
                  <a:lnTo>
                    <a:pt x="989647" y="2095"/>
                  </a:lnTo>
                  <a:lnTo>
                    <a:pt x="984834" y="4000"/>
                  </a:lnTo>
                  <a:lnTo>
                    <a:pt x="977138" y="5092"/>
                  </a:lnTo>
                  <a:lnTo>
                    <a:pt x="968108" y="3263"/>
                  </a:lnTo>
                  <a:lnTo>
                    <a:pt x="963739" y="4940"/>
                  </a:lnTo>
                  <a:lnTo>
                    <a:pt x="958481" y="9639"/>
                  </a:lnTo>
                  <a:lnTo>
                    <a:pt x="956843" y="16941"/>
                  </a:lnTo>
                  <a:lnTo>
                    <a:pt x="956894" y="18834"/>
                  </a:lnTo>
                  <a:lnTo>
                    <a:pt x="905624" y="3683"/>
                  </a:lnTo>
                  <a:lnTo>
                    <a:pt x="888923" y="3898"/>
                  </a:lnTo>
                  <a:lnTo>
                    <a:pt x="872172" y="4724"/>
                  </a:lnTo>
                  <a:lnTo>
                    <a:pt x="855992" y="5207"/>
                  </a:lnTo>
                  <a:lnTo>
                    <a:pt x="823341" y="4648"/>
                  </a:lnTo>
                  <a:lnTo>
                    <a:pt x="759675" y="2159"/>
                  </a:lnTo>
                  <a:lnTo>
                    <a:pt x="712000" y="1244"/>
                  </a:lnTo>
                  <a:lnTo>
                    <a:pt x="696531" y="673"/>
                  </a:lnTo>
                  <a:lnTo>
                    <a:pt x="687590" y="622"/>
                  </a:lnTo>
                  <a:lnTo>
                    <a:pt x="687590" y="19596"/>
                  </a:lnTo>
                  <a:lnTo>
                    <a:pt x="679742" y="24307"/>
                  </a:lnTo>
                  <a:lnTo>
                    <a:pt x="679818" y="21717"/>
                  </a:lnTo>
                  <a:lnTo>
                    <a:pt x="687590" y="19596"/>
                  </a:lnTo>
                  <a:lnTo>
                    <a:pt x="687590" y="622"/>
                  </a:lnTo>
                  <a:lnTo>
                    <a:pt x="639356" y="5588"/>
                  </a:lnTo>
                  <a:lnTo>
                    <a:pt x="633437" y="7505"/>
                  </a:lnTo>
                  <a:lnTo>
                    <a:pt x="633082" y="5740"/>
                  </a:lnTo>
                  <a:lnTo>
                    <a:pt x="615632" y="4051"/>
                  </a:lnTo>
                  <a:lnTo>
                    <a:pt x="597496" y="4051"/>
                  </a:lnTo>
                  <a:lnTo>
                    <a:pt x="561594" y="5207"/>
                  </a:lnTo>
                  <a:lnTo>
                    <a:pt x="543991" y="4648"/>
                  </a:lnTo>
                  <a:lnTo>
                    <a:pt x="510349" y="2171"/>
                  </a:lnTo>
                  <a:lnTo>
                    <a:pt x="493191" y="1600"/>
                  </a:lnTo>
                  <a:lnTo>
                    <a:pt x="270002" y="1600"/>
                  </a:lnTo>
                  <a:lnTo>
                    <a:pt x="251650" y="241"/>
                  </a:lnTo>
                  <a:lnTo>
                    <a:pt x="241935" y="0"/>
                  </a:lnTo>
                  <a:lnTo>
                    <a:pt x="233908" y="1333"/>
                  </a:lnTo>
                  <a:lnTo>
                    <a:pt x="228003" y="4610"/>
                  </a:lnTo>
                  <a:lnTo>
                    <a:pt x="222821" y="9017"/>
                  </a:lnTo>
                  <a:lnTo>
                    <a:pt x="202730" y="5689"/>
                  </a:lnTo>
                  <a:lnTo>
                    <a:pt x="196189" y="5207"/>
                  </a:lnTo>
                  <a:lnTo>
                    <a:pt x="180911" y="4902"/>
                  </a:lnTo>
                  <a:lnTo>
                    <a:pt x="150279" y="5105"/>
                  </a:lnTo>
                  <a:lnTo>
                    <a:pt x="46786" y="5219"/>
                  </a:lnTo>
                  <a:lnTo>
                    <a:pt x="37096" y="7200"/>
                  </a:lnTo>
                  <a:lnTo>
                    <a:pt x="20599" y="15036"/>
                  </a:lnTo>
                  <a:lnTo>
                    <a:pt x="11404" y="16611"/>
                  </a:lnTo>
                  <a:lnTo>
                    <a:pt x="10795" y="19608"/>
                  </a:lnTo>
                  <a:lnTo>
                    <a:pt x="0" y="19608"/>
                  </a:lnTo>
                  <a:lnTo>
                    <a:pt x="17360" y="20002"/>
                  </a:lnTo>
                  <a:lnTo>
                    <a:pt x="33743" y="21272"/>
                  </a:lnTo>
                  <a:lnTo>
                    <a:pt x="49949" y="23533"/>
                  </a:lnTo>
                  <a:lnTo>
                    <a:pt x="66725" y="26898"/>
                  </a:lnTo>
                  <a:lnTo>
                    <a:pt x="81419" y="29311"/>
                  </a:lnTo>
                  <a:lnTo>
                    <a:pt x="96380" y="30314"/>
                  </a:lnTo>
                  <a:lnTo>
                    <a:pt x="111531" y="30480"/>
                  </a:lnTo>
                  <a:lnTo>
                    <a:pt x="187198" y="30416"/>
                  </a:lnTo>
                  <a:lnTo>
                    <a:pt x="202666" y="31153"/>
                  </a:lnTo>
                  <a:lnTo>
                    <a:pt x="209524" y="31267"/>
                  </a:lnTo>
                  <a:lnTo>
                    <a:pt x="206019" y="41109"/>
                  </a:lnTo>
                  <a:lnTo>
                    <a:pt x="210172" y="56032"/>
                  </a:lnTo>
                  <a:lnTo>
                    <a:pt x="223748" y="65570"/>
                  </a:lnTo>
                  <a:lnTo>
                    <a:pt x="244614" y="70078"/>
                  </a:lnTo>
                  <a:lnTo>
                    <a:pt x="256768" y="71018"/>
                  </a:lnTo>
                  <a:lnTo>
                    <a:pt x="269900" y="71589"/>
                  </a:lnTo>
                  <a:lnTo>
                    <a:pt x="283006" y="71424"/>
                  </a:lnTo>
                  <a:lnTo>
                    <a:pt x="328688" y="55194"/>
                  </a:lnTo>
                  <a:lnTo>
                    <a:pt x="334797" y="48399"/>
                  </a:lnTo>
                  <a:lnTo>
                    <a:pt x="327596" y="41198"/>
                  </a:lnTo>
                  <a:lnTo>
                    <a:pt x="352907" y="41757"/>
                  </a:lnTo>
                  <a:lnTo>
                    <a:pt x="402920" y="44234"/>
                  </a:lnTo>
                  <a:lnTo>
                    <a:pt x="428307" y="44805"/>
                  </a:lnTo>
                  <a:lnTo>
                    <a:pt x="605129" y="44805"/>
                  </a:lnTo>
                  <a:lnTo>
                    <a:pt x="605231" y="46469"/>
                  </a:lnTo>
                  <a:lnTo>
                    <a:pt x="608558" y="51866"/>
                  </a:lnTo>
                  <a:lnTo>
                    <a:pt x="614489" y="54610"/>
                  </a:lnTo>
                  <a:lnTo>
                    <a:pt x="622808" y="55587"/>
                  </a:lnTo>
                  <a:lnTo>
                    <a:pt x="639076" y="56527"/>
                  </a:lnTo>
                  <a:lnTo>
                    <a:pt x="647433" y="56515"/>
                  </a:lnTo>
                  <a:lnTo>
                    <a:pt x="655180" y="55562"/>
                  </a:lnTo>
                  <a:lnTo>
                    <a:pt x="663676" y="53746"/>
                  </a:lnTo>
                  <a:lnTo>
                    <a:pt x="662012" y="57797"/>
                  </a:lnTo>
                  <a:lnTo>
                    <a:pt x="664464" y="53746"/>
                  </a:lnTo>
                  <a:lnTo>
                    <a:pt x="670356" y="43980"/>
                  </a:lnTo>
                  <a:lnTo>
                    <a:pt x="669734" y="36957"/>
                  </a:lnTo>
                  <a:lnTo>
                    <a:pt x="670128" y="31013"/>
                  </a:lnTo>
                  <a:lnTo>
                    <a:pt x="679678" y="31165"/>
                  </a:lnTo>
                  <a:lnTo>
                    <a:pt x="679678" y="31013"/>
                  </a:lnTo>
                  <a:lnTo>
                    <a:pt x="679691" y="30403"/>
                  </a:lnTo>
                  <a:lnTo>
                    <a:pt x="679691" y="30187"/>
                  </a:lnTo>
                  <a:lnTo>
                    <a:pt x="692912" y="29895"/>
                  </a:lnTo>
                  <a:lnTo>
                    <a:pt x="716394" y="25996"/>
                  </a:lnTo>
                  <a:lnTo>
                    <a:pt x="739889" y="21615"/>
                  </a:lnTo>
                  <a:lnTo>
                    <a:pt x="763193" y="19596"/>
                  </a:lnTo>
                  <a:lnTo>
                    <a:pt x="781202" y="19659"/>
                  </a:lnTo>
                  <a:lnTo>
                    <a:pt x="835190" y="19596"/>
                  </a:lnTo>
                  <a:lnTo>
                    <a:pt x="852347" y="19164"/>
                  </a:lnTo>
                  <a:lnTo>
                    <a:pt x="869962" y="18440"/>
                  </a:lnTo>
                  <a:lnTo>
                    <a:pt x="887539" y="18237"/>
                  </a:lnTo>
                  <a:lnTo>
                    <a:pt x="904582" y="19418"/>
                  </a:lnTo>
                  <a:lnTo>
                    <a:pt x="911771" y="20840"/>
                  </a:lnTo>
                  <a:lnTo>
                    <a:pt x="918806" y="22961"/>
                  </a:lnTo>
                  <a:lnTo>
                    <a:pt x="932205" y="27787"/>
                  </a:lnTo>
                  <a:lnTo>
                    <a:pt x="939952" y="29857"/>
                  </a:lnTo>
                  <a:lnTo>
                    <a:pt x="949807" y="31267"/>
                  </a:lnTo>
                  <a:lnTo>
                    <a:pt x="954570" y="30988"/>
                  </a:lnTo>
                  <a:lnTo>
                    <a:pt x="957592" y="33997"/>
                  </a:lnTo>
                  <a:lnTo>
                    <a:pt x="957414" y="30810"/>
                  </a:lnTo>
                  <a:lnTo>
                    <a:pt x="957948" y="30772"/>
                  </a:lnTo>
                  <a:lnTo>
                    <a:pt x="965403" y="31470"/>
                  </a:lnTo>
                  <a:lnTo>
                    <a:pt x="974572" y="35725"/>
                  </a:lnTo>
                  <a:lnTo>
                    <a:pt x="983348" y="40970"/>
                  </a:lnTo>
                  <a:lnTo>
                    <a:pt x="993584" y="44958"/>
                  </a:lnTo>
                  <a:lnTo>
                    <a:pt x="1002169" y="45961"/>
                  </a:lnTo>
                  <a:lnTo>
                    <a:pt x="1011466" y="45796"/>
                  </a:lnTo>
                  <a:lnTo>
                    <a:pt x="1020826" y="45173"/>
                  </a:lnTo>
                  <a:lnTo>
                    <a:pt x="1029589" y="44805"/>
                  </a:lnTo>
                  <a:lnTo>
                    <a:pt x="1047965" y="44983"/>
                  </a:lnTo>
                  <a:lnTo>
                    <a:pt x="1066114" y="45567"/>
                  </a:lnTo>
                  <a:lnTo>
                    <a:pt x="1084021" y="46697"/>
                  </a:lnTo>
                  <a:lnTo>
                    <a:pt x="1101699" y="48488"/>
                  </a:lnTo>
                  <a:lnTo>
                    <a:pt x="1118463" y="49606"/>
                  </a:lnTo>
                  <a:lnTo>
                    <a:pt x="1135621" y="49441"/>
                  </a:lnTo>
                  <a:lnTo>
                    <a:pt x="1152829" y="48768"/>
                  </a:lnTo>
                  <a:lnTo>
                    <a:pt x="1169733" y="48399"/>
                  </a:lnTo>
                  <a:lnTo>
                    <a:pt x="1178306" y="48717"/>
                  </a:lnTo>
                  <a:lnTo>
                    <a:pt x="1187945" y="48653"/>
                  </a:lnTo>
                  <a:lnTo>
                    <a:pt x="1189088" y="48399"/>
                  </a:lnTo>
                  <a:lnTo>
                    <a:pt x="1196708" y="46723"/>
                  </a:lnTo>
                  <a:lnTo>
                    <a:pt x="1198880" y="44805"/>
                  </a:lnTo>
                  <a:lnTo>
                    <a:pt x="1202664" y="41465"/>
                  </a:lnTo>
                  <a:lnTo>
                    <a:pt x="1204556" y="33718"/>
                  </a:lnTo>
                  <a:lnTo>
                    <a:pt x="1202410" y="27317"/>
                  </a:lnTo>
                  <a:lnTo>
                    <a:pt x="1197648" y="22504"/>
                  </a:lnTo>
                  <a:lnTo>
                    <a:pt x="1191780" y="19558"/>
                  </a:lnTo>
                  <a:lnTo>
                    <a:pt x="1204468" y="19545"/>
                  </a:lnTo>
                  <a:lnTo>
                    <a:pt x="1215631" y="19697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48653" y="3255607"/>
            <a:ext cx="2030730" cy="1140460"/>
            <a:chOff x="348653" y="3255607"/>
            <a:chExt cx="2030730" cy="1140460"/>
          </a:xfrm>
        </p:grpSpPr>
        <p:sp>
          <p:nvSpPr>
            <p:cNvPr id="18" name="object 18"/>
            <p:cNvSpPr/>
            <p:nvPr/>
          </p:nvSpPr>
          <p:spPr>
            <a:xfrm>
              <a:off x="348653" y="3255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02397" y="3282177"/>
              <a:ext cx="1159598" cy="11135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492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36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71459" y="237524"/>
            <a:ext cx="20447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0" dirty="0">
                <a:solidFill>
                  <a:srgbClr val="231F20"/>
                </a:solidFill>
                <a:latin typeface="Lucida Sans Unicode"/>
                <a:cs typeface="Lucida Sans Unicode"/>
              </a:rPr>
              <a:t>Зак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1459" y="389924"/>
            <a:ext cx="21717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заф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82889" y="1453549"/>
            <a:ext cx="8572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70152" y="2648845"/>
            <a:ext cx="47771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наличии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инородного</a:t>
            </a:r>
            <a:r>
              <a:rPr sz="1000" spc="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предмета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50" dirty="0">
                <a:solidFill>
                  <a:srgbClr val="231F20"/>
                </a:solidFill>
                <a:latin typeface="Lucida Sans Unicode"/>
                <a:cs typeface="Lucida Sans Unicode"/>
              </a:rPr>
              <a:t>-</a:t>
            </a:r>
            <a:r>
              <a:rPr sz="1000" spc="-2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зафиксируйте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валиками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бинта,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пластырем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повязкой.</a:t>
            </a:r>
            <a:endParaRPr sz="1000">
              <a:latin typeface="Lucida Sans Unicode"/>
              <a:cs typeface="Lucida Sans Unicode"/>
            </a:endParaRPr>
          </a:p>
          <a:p>
            <a:pPr marL="12700" marR="875665">
              <a:lnSpc>
                <a:spcPct val="100000"/>
              </a:lnSpc>
              <a:spcBef>
                <a:spcPts val="40"/>
              </a:spcBef>
            </a:pP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Извлекать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2B2E7F"/>
                </a:solidFill>
                <a:latin typeface="Arial"/>
                <a:cs typeface="Arial"/>
              </a:rPr>
              <a:t>из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раны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инородные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предметы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на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2B2E7F"/>
                </a:solidFill>
                <a:latin typeface="Arial"/>
                <a:cs typeface="Arial"/>
              </a:rPr>
              <a:t>месте </a:t>
            </a:r>
            <a:r>
              <a:rPr sz="1200" b="1" spc="-31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2B2E7F"/>
                </a:solidFill>
                <a:latin typeface="Arial"/>
                <a:cs typeface="Arial"/>
              </a:rPr>
              <a:t>происшествия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запрещается!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16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0510" y="140017"/>
            <a:ext cx="2506345" cy="3668395"/>
            <a:chOff x="170510" y="140017"/>
            <a:chExt cx="2506345" cy="3668395"/>
          </a:xfrm>
        </p:grpSpPr>
        <p:sp>
          <p:nvSpPr>
            <p:cNvPr id="8" name="object 8"/>
            <p:cNvSpPr/>
            <p:nvPr/>
          </p:nvSpPr>
          <p:spPr>
            <a:xfrm>
              <a:off x="287997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510" y="140017"/>
              <a:ext cx="2505786" cy="4419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510" y="579353"/>
              <a:ext cx="117487" cy="64341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99389" y="143207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18397" y="579361"/>
              <a:ext cx="357898" cy="92481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74760" y="241935"/>
              <a:ext cx="201549" cy="1228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76538" y="399796"/>
              <a:ext cx="199758" cy="11557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99389" y="2668308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458759" y="196602"/>
            <a:ext cx="47771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69925" algn="l"/>
                <a:tab pos="1073785" algn="l"/>
                <a:tab pos="2557780" algn="l"/>
                <a:tab pos="3368675" algn="l"/>
                <a:tab pos="4418330" algn="l"/>
              </a:tabLst>
            </a:pPr>
            <a:r>
              <a:rPr sz="1000" spc="-10" dirty="0">
                <a:solidFill>
                  <a:srgbClr val="EAEAEA"/>
                </a:solidFill>
                <a:latin typeface="Lucida Sans Unicode"/>
                <a:cs typeface="Lucida Sans Unicode"/>
              </a:rPr>
              <a:t>Зак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ройте	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рану	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воздухонепроницаемым	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материалом	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(герметизируйте	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рану),  </a:t>
            </a:r>
            <a:r>
              <a:rPr sz="1000" spc="-45" dirty="0">
                <a:solidFill>
                  <a:srgbClr val="EAEAEA"/>
                </a:solidFill>
                <a:latin typeface="Lucida Sans Unicode"/>
                <a:cs typeface="Lucida Sans Unicode"/>
              </a:rPr>
              <a:t>заф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иксируйте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этот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материал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пластырем.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4322" y="216001"/>
            <a:ext cx="2506345" cy="2428240"/>
            <a:chOff x="94322" y="216001"/>
            <a:chExt cx="2506345" cy="242824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7997" y="216001"/>
              <a:ext cx="2030387" cy="10067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322" y="1222768"/>
              <a:ext cx="418779" cy="142087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81314" y="1504175"/>
              <a:ext cx="418781" cy="113946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0476" y="2572143"/>
              <a:ext cx="1673466" cy="715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93010" y="1504175"/>
              <a:ext cx="107086" cy="7485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470152" y="1412665"/>
            <a:ext cx="47771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EAEAEA"/>
                </a:solidFill>
                <a:latin typeface="Lucida Sans Unicode"/>
                <a:cs typeface="Lucida Sans Unicode"/>
              </a:rPr>
              <a:t>П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ридайте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полусидячее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наклоном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пораженную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сторону.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87997" y="1222768"/>
            <a:ext cx="2030387" cy="13332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99402" y="1432064"/>
            <a:ext cx="2030387" cy="72110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170510" y="1222768"/>
            <a:ext cx="2430145" cy="2590800"/>
            <a:chOff x="170510" y="1222768"/>
            <a:chExt cx="2430145" cy="2590800"/>
          </a:xfrm>
        </p:grpSpPr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9402" y="1504188"/>
              <a:ext cx="2030387" cy="106796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0510" y="1222768"/>
              <a:ext cx="2429586" cy="28140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0864" y="2672867"/>
              <a:ext cx="1697532" cy="11400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479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37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299" y="152240"/>
            <a:ext cx="6948805" cy="1227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6.1.6.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травмах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2B2E7F"/>
                </a:solidFill>
                <a:latin typeface="Arial"/>
                <a:cs typeface="Arial"/>
              </a:rPr>
              <a:t>живота.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Arial"/>
              <a:cs typeface="Arial"/>
            </a:endParaRPr>
          </a:p>
          <a:p>
            <a:pPr marL="2184400" marR="5080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наличии</a:t>
            </a:r>
            <a:r>
              <a:rPr sz="1000" spc="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кровотечения</a:t>
            </a:r>
            <a:r>
              <a:rPr sz="1000" spc="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100" dirty="0">
                <a:solidFill>
                  <a:srgbClr val="231F20"/>
                </a:solidFill>
                <a:latin typeface="Lucida Sans Unicode"/>
                <a:cs typeface="Lucida Sans Unicode"/>
              </a:rPr>
              <a:t>–</a:t>
            </a:r>
            <a:r>
              <a:rPr sz="1000" spc="2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осуществите</a:t>
            </a:r>
            <a:r>
              <a:rPr sz="1000" spc="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прямое</a:t>
            </a:r>
            <a:r>
              <a:rPr sz="1000" spc="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давление</a:t>
            </a:r>
            <a:r>
              <a:rPr sz="1000" spc="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рану,</a:t>
            </a:r>
            <a:r>
              <a:rPr sz="10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давящую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повязку.</a:t>
            </a:r>
            <a:endParaRPr sz="1000">
              <a:latin typeface="Lucida Sans Unicode"/>
              <a:cs typeface="Lucida Sans Unicode"/>
            </a:endParaRPr>
          </a:p>
          <a:p>
            <a:pPr marL="2184400" marR="593090">
              <a:lnSpc>
                <a:spcPct val="100000"/>
              </a:lnSpc>
              <a:spcBef>
                <a:spcPts val="40"/>
              </a:spcBef>
            </a:pP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Запрещается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2B2E7F"/>
                </a:solidFill>
                <a:latin typeface="Arial"/>
                <a:cs typeface="Arial"/>
              </a:rPr>
              <a:t>вправлять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70" dirty="0">
                <a:solidFill>
                  <a:srgbClr val="2B2E7F"/>
                </a:solidFill>
                <a:latin typeface="Arial"/>
                <a:cs typeface="Arial"/>
              </a:rPr>
              <a:t>в</a:t>
            </a:r>
            <a:r>
              <a:rPr sz="12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0" dirty="0">
                <a:solidFill>
                  <a:srgbClr val="2B2E7F"/>
                </a:solidFill>
                <a:latin typeface="Arial"/>
                <a:cs typeface="Arial"/>
              </a:rPr>
              <a:t>рану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2B2E7F"/>
                </a:solidFill>
                <a:latin typeface="Arial"/>
                <a:cs typeface="Arial"/>
              </a:rPr>
              <a:t>выпавшие</a:t>
            </a:r>
            <a:r>
              <a:rPr sz="12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внутренние </a:t>
            </a:r>
            <a:r>
              <a:rPr sz="1200" b="1" spc="-32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органы, </a:t>
            </a: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туго </a:t>
            </a:r>
            <a:r>
              <a:rPr sz="1200" b="1" spc="-15" dirty="0">
                <a:solidFill>
                  <a:srgbClr val="2B2E7F"/>
                </a:solidFill>
                <a:latin typeface="Arial"/>
                <a:cs typeface="Arial"/>
              </a:rPr>
              <a:t>прибинтовывать </a:t>
            </a:r>
            <a:r>
              <a:rPr sz="1200" b="1" spc="40" dirty="0">
                <a:solidFill>
                  <a:srgbClr val="2B2E7F"/>
                </a:solidFill>
                <a:latin typeface="Arial"/>
                <a:cs typeface="Arial"/>
              </a:rPr>
              <a:t>их, </a:t>
            </a: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извлекать </a:t>
            </a:r>
            <a:r>
              <a:rPr sz="1200" b="1" spc="5" dirty="0">
                <a:solidFill>
                  <a:srgbClr val="2B2E7F"/>
                </a:solidFill>
                <a:latin typeface="Arial"/>
                <a:cs typeface="Arial"/>
              </a:rPr>
              <a:t>из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раны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инородный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предмет.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9412" y="1751760"/>
            <a:ext cx="47771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ранении</a:t>
            </a:r>
            <a:r>
              <a:rPr sz="10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живота</a:t>
            </a:r>
            <a:r>
              <a:rPr sz="10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выпадением</a:t>
            </a:r>
            <a:r>
              <a:rPr sz="10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внутренних</a:t>
            </a:r>
            <a:r>
              <a:rPr sz="10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органов</a:t>
            </a:r>
            <a:r>
              <a:rPr sz="1000" spc="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100" dirty="0">
                <a:solidFill>
                  <a:srgbClr val="231F20"/>
                </a:solidFill>
                <a:latin typeface="Lucida Sans Unicode"/>
                <a:cs typeface="Lucida Sans Unicode"/>
              </a:rPr>
              <a:t>–</a:t>
            </a:r>
            <a:r>
              <a:rPr sz="10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вокруг</a:t>
            </a:r>
            <a:r>
              <a:rPr sz="10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выпавших</a:t>
            </a:r>
            <a:r>
              <a:rPr sz="1000" spc="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органов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положите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валик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марлевых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бинтов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(защитите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выпавшие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внутренние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органы).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9412" y="2970960"/>
            <a:ext cx="391032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Поверх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валика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наложите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чистую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ткань, смоченную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водой.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прижимая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выпавшие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органы,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прибинтуйте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животу.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48653" y="515150"/>
            <a:ext cx="2030730" cy="1140460"/>
            <a:chOff x="348653" y="515150"/>
            <a:chExt cx="2030730" cy="1140460"/>
          </a:xfrm>
        </p:grpSpPr>
        <p:sp>
          <p:nvSpPr>
            <p:cNvPr id="7" name="object 7"/>
            <p:cNvSpPr/>
            <p:nvPr/>
          </p:nvSpPr>
          <p:spPr>
            <a:xfrm>
              <a:off x="348653" y="515150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693" y="534082"/>
              <a:ext cx="1459993" cy="112114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48653" y="1771165"/>
            <a:ext cx="2030730" cy="1140460"/>
            <a:chOff x="348653" y="1771165"/>
            <a:chExt cx="2030730" cy="1140460"/>
          </a:xfrm>
        </p:grpSpPr>
        <p:sp>
          <p:nvSpPr>
            <p:cNvPr id="10" name="object 10"/>
            <p:cNvSpPr/>
            <p:nvPr/>
          </p:nvSpPr>
          <p:spPr>
            <a:xfrm>
              <a:off x="348653" y="17711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999" y="1771165"/>
              <a:ext cx="1430361" cy="114008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48653" y="2990365"/>
            <a:ext cx="2030730" cy="1140460"/>
            <a:chOff x="348653" y="2990365"/>
            <a:chExt cx="2030730" cy="1140460"/>
          </a:xfrm>
        </p:grpSpPr>
        <p:sp>
          <p:nvSpPr>
            <p:cNvPr id="13" name="object 13"/>
            <p:cNvSpPr/>
            <p:nvPr/>
          </p:nvSpPr>
          <p:spPr>
            <a:xfrm>
              <a:off x="348653" y="29903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9000" y="2990365"/>
              <a:ext cx="1344096" cy="114008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04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231F20"/>
                </a:solidFill>
                <a:latin typeface="Trebuchet MS"/>
                <a:cs typeface="Trebuchet MS"/>
              </a:rPr>
              <a:t>38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4203" y="2654034"/>
            <a:ext cx="6938645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6.1.7.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травмах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конечностей.</a:t>
            </a:r>
            <a:endParaRPr sz="1200">
              <a:latin typeface="Arial"/>
              <a:cs typeface="Arial"/>
            </a:endParaRPr>
          </a:p>
          <a:p>
            <a:pPr marL="2174240" marR="5080" algn="just">
              <a:lnSpc>
                <a:spcPct val="100000"/>
              </a:lnSpc>
              <a:spcBef>
                <a:spcPts val="745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Убедитесь,</a:t>
            </a:r>
            <a:r>
              <a:rPr sz="1000" spc="-1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что</a:t>
            </a:r>
            <a:r>
              <a:rPr sz="1000" spc="-1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ни</a:t>
            </a:r>
            <a:r>
              <a:rPr sz="1000" spc="-1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вам,</a:t>
            </a:r>
            <a:r>
              <a:rPr sz="1000" spc="-1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ни</a:t>
            </a:r>
            <a:r>
              <a:rPr sz="1000" spc="-1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1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ничего</a:t>
            </a:r>
            <a:r>
              <a:rPr sz="1000" spc="-1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1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угрожает.</a:t>
            </a:r>
            <a:r>
              <a:rPr sz="1000" spc="-1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Используйте</a:t>
            </a:r>
            <a:r>
              <a:rPr sz="1000" spc="-1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медицинские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перчатки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для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защиты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биологических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жидкостей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Переместите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необходимости).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7663" y="185467"/>
            <a:ext cx="47771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закрытой травме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живота 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(без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видимых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ранений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брюшной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стенки) </a:t>
            </a:r>
            <a:r>
              <a:rPr sz="1000" spc="100" dirty="0">
                <a:solidFill>
                  <a:srgbClr val="231F20"/>
                </a:solidFill>
                <a:latin typeface="Lucida Sans Unicode"/>
                <a:cs typeface="Lucida Sans Unicode"/>
              </a:rPr>
              <a:t>–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положите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холод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живот,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спине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валиком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под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полусогнутыми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сведенными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ногами.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8759" y="1407460"/>
            <a:ext cx="4777105" cy="7010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1099"/>
              </a:lnSpc>
              <a:spcBef>
                <a:spcPts val="85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Защитите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переохлаждения.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Укутайте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теплыми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одеялами,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одеждой.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травмах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0" dirty="0">
                <a:solidFill>
                  <a:srgbClr val="2B2E7F"/>
                </a:solidFill>
                <a:latin typeface="Arial"/>
                <a:cs typeface="Arial"/>
              </a:rPr>
              <a:t>живота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пострадавшему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40" dirty="0">
                <a:solidFill>
                  <a:srgbClr val="2B2E7F"/>
                </a:solidFill>
                <a:latin typeface="Arial"/>
                <a:cs typeface="Arial"/>
              </a:rPr>
              <a:t>запрещено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35" dirty="0">
                <a:solidFill>
                  <a:srgbClr val="2B2E7F"/>
                </a:solidFill>
                <a:latin typeface="Arial"/>
                <a:cs typeface="Arial"/>
              </a:rPr>
              <a:t>пить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и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есть! </a:t>
            </a:r>
            <a:r>
              <a:rPr sz="1200" b="1" spc="-32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B2E7F"/>
                </a:solidFill>
                <a:latin typeface="Arial"/>
                <a:cs typeface="Arial"/>
              </a:rPr>
              <a:t>Для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2B2E7F"/>
                </a:solidFill>
                <a:latin typeface="Arial"/>
                <a:cs typeface="Arial"/>
              </a:rPr>
              <a:t>утоления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2B2E7F"/>
                </a:solidFill>
                <a:latin typeface="Arial"/>
                <a:cs typeface="Arial"/>
              </a:rPr>
              <a:t>чувства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75" dirty="0">
                <a:solidFill>
                  <a:srgbClr val="2B2E7F"/>
                </a:solidFill>
                <a:latin typeface="Arial"/>
                <a:cs typeface="Arial"/>
              </a:rPr>
              <a:t>жажды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80" dirty="0">
                <a:solidFill>
                  <a:srgbClr val="2B2E7F"/>
                </a:solidFill>
                <a:latin typeface="Arial"/>
                <a:cs typeface="Arial"/>
              </a:rPr>
              <a:t>–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2B2E7F"/>
                </a:solidFill>
                <a:latin typeface="Arial"/>
                <a:cs typeface="Arial"/>
              </a:rPr>
              <a:t>смочите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40" dirty="0">
                <a:solidFill>
                  <a:srgbClr val="2B2E7F"/>
                </a:solidFill>
                <a:latin typeface="Arial"/>
                <a:cs typeface="Arial"/>
              </a:rPr>
              <a:t>ему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2B2E7F"/>
                </a:solidFill>
                <a:latin typeface="Arial"/>
                <a:cs typeface="Arial"/>
              </a:rPr>
              <a:t>губы.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4919" y="4136759"/>
            <a:ext cx="47771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Остановите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наружное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кровотечение.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86905" y="204870"/>
            <a:ext cx="2030730" cy="1140460"/>
            <a:chOff x="286905" y="204870"/>
            <a:chExt cx="2030730" cy="1140460"/>
          </a:xfrm>
        </p:grpSpPr>
        <p:sp>
          <p:nvSpPr>
            <p:cNvPr id="8" name="object 8"/>
            <p:cNvSpPr/>
            <p:nvPr/>
          </p:nvSpPr>
          <p:spPr>
            <a:xfrm>
              <a:off x="286905" y="204876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402" y="204870"/>
              <a:ext cx="1873087" cy="111562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87997" y="1421942"/>
            <a:ext cx="2030730" cy="1145540"/>
            <a:chOff x="287997" y="1421942"/>
            <a:chExt cx="2030730" cy="1145540"/>
          </a:xfrm>
        </p:grpSpPr>
        <p:sp>
          <p:nvSpPr>
            <p:cNvPr id="11" name="object 11"/>
            <p:cNvSpPr/>
            <p:nvPr/>
          </p:nvSpPr>
          <p:spPr>
            <a:xfrm>
              <a:off x="287997" y="1426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802" y="1421942"/>
              <a:ext cx="1763512" cy="114494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65302" y="2950807"/>
            <a:ext cx="2030730" cy="1140460"/>
            <a:chOff x="265302" y="2950807"/>
            <a:chExt cx="2030730" cy="1140460"/>
          </a:xfrm>
        </p:grpSpPr>
        <p:sp>
          <p:nvSpPr>
            <p:cNvPr id="14" name="object 14"/>
            <p:cNvSpPr/>
            <p:nvPr/>
          </p:nvSpPr>
          <p:spPr>
            <a:xfrm>
              <a:off x="265302" y="2950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076" y="2974746"/>
              <a:ext cx="1436865" cy="111613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65302" y="4161701"/>
            <a:ext cx="2030730" cy="915035"/>
            <a:chOff x="265302" y="4161701"/>
            <a:chExt cx="2030730" cy="915035"/>
          </a:xfrm>
        </p:grpSpPr>
        <p:sp>
          <p:nvSpPr>
            <p:cNvPr id="17" name="object 17"/>
            <p:cNvSpPr/>
            <p:nvPr/>
          </p:nvSpPr>
          <p:spPr>
            <a:xfrm>
              <a:off x="265302" y="4184167"/>
              <a:ext cx="2030730" cy="855980"/>
            </a:xfrm>
            <a:custGeom>
              <a:avLst/>
              <a:gdLst/>
              <a:ahLst/>
              <a:cxnLst/>
              <a:rect l="l" t="t" r="r" b="b"/>
              <a:pathLst>
                <a:path w="2030730" h="855979">
                  <a:moveTo>
                    <a:pt x="2030399" y="0"/>
                  </a:moveTo>
                  <a:lnTo>
                    <a:pt x="0" y="0"/>
                  </a:lnTo>
                  <a:lnTo>
                    <a:pt x="0" y="855840"/>
                  </a:lnTo>
                  <a:lnTo>
                    <a:pt x="2030399" y="855840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8563" y="4161701"/>
              <a:ext cx="1626247" cy="2245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563" y="5040007"/>
              <a:ext cx="1626247" cy="3646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8563" y="4184167"/>
              <a:ext cx="1626260" cy="8558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479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39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32112" y="196602"/>
            <a:ext cx="47771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предполагается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самостоятельная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транспортировка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 </a:t>
            </a:r>
            <a:r>
              <a:rPr sz="1000" spc="100" dirty="0">
                <a:solidFill>
                  <a:srgbClr val="231F20"/>
                </a:solidFill>
                <a:latin typeface="Lucida Sans Unicode"/>
                <a:cs typeface="Lucida Sans Unicode"/>
              </a:rPr>
              <a:t>–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неподвижность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места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переломов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костей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с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шин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подручных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средств,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наложенных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поверх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9412" y="2653417"/>
            <a:ext cx="477710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В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качестве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иммобилизующего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средства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можно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использовать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шины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плоские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узкие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предметы: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палки,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доски, линейки,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прутья,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фанеру,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картон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др.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Острые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края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углы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шин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подручных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средств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должны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быть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сглажены,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обмотаны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бинтом.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наложения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шину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зафиксировать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бинтами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пластырем.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переломах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шину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накладывают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поверх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одежды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обуви.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8109" y="3853948"/>
            <a:ext cx="47771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открытых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переломах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нельзя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прикладывать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шину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местам,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где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выступают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наружу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костные отломки.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0011" y="1413447"/>
            <a:ext cx="4314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Иммобилизация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30" dirty="0">
                <a:solidFill>
                  <a:srgbClr val="2B2E7F"/>
                </a:solidFill>
                <a:latin typeface="Arial"/>
                <a:cs typeface="Arial"/>
              </a:rPr>
              <a:t>выполняется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120" dirty="0">
                <a:solidFill>
                  <a:srgbClr val="2B2E7F"/>
                </a:solidFill>
                <a:latin typeface="Arial"/>
                <a:cs typeface="Arial"/>
              </a:rPr>
              <a:t>с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обездвиживанием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двух  </a:t>
            </a:r>
            <a:r>
              <a:rPr sz="1200" b="1" spc="-10" dirty="0">
                <a:solidFill>
                  <a:srgbClr val="2B2E7F"/>
                </a:solidFill>
                <a:latin typeface="Arial"/>
                <a:cs typeface="Arial"/>
              </a:rPr>
              <a:t>соседних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B2E7F"/>
                </a:solidFill>
                <a:latin typeface="Arial"/>
                <a:cs typeface="Arial"/>
              </a:rPr>
              <a:t>суставов,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расположенных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B2E7F"/>
                </a:solidFill>
                <a:latin typeface="Arial"/>
                <a:cs typeface="Arial"/>
              </a:rPr>
              <a:t>выше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и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65" dirty="0">
                <a:solidFill>
                  <a:srgbClr val="2B2E7F"/>
                </a:solidFill>
                <a:latin typeface="Arial"/>
                <a:cs typeface="Arial"/>
              </a:rPr>
              <a:t>ниже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B2E7F"/>
                </a:solidFill>
                <a:latin typeface="Arial"/>
                <a:cs typeface="Arial"/>
              </a:rPr>
              <a:t>места </a:t>
            </a:r>
            <a:r>
              <a:rPr sz="1200" b="1" spc="-32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2B2E7F"/>
                </a:solidFill>
                <a:latin typeface="Arial"/>
                <a:cs typeface="Arial"/>
              </a:rPr>
              <a:t>перелома.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1353" y="216014"/>
            <a:ext cx="2030730" cy="1140460"/>
            <a:chOff x="361353" y="216014"/>
            <a:chExt cx="2030730" cy="1140460"/>
          </a:xfrm>
        </p:grpSpPr>
        <p:sp>
          <p:nvSpPr>
            <p:cNvPr id="8" name="object 8"/>
            <p:cNvSpPr/>
            <p:nvPr/>
          </p:nvSpPr>
          <p:spPr>
            <a:xfrm>
              <a:off x="361353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353" y="220319"/>
              <a:ext cx="1219293" cy="7560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8533" y="220319"/>
              <a:ext cx="813219" cy="11314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353" y="974293"/>
              <a:ext cx="1219293" cy="37749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48653" y="2672867"/>
            <a:ext cx="2030730" cy="1140460"/>
            <a:chOff x="348653" y="2672867"/>
            <a:chExt cx="2030730" cy="1140460"/>
          </a:xfrm>
        </p:grpSpPr>
        <p:sp>
          <p:nvSpPr>
            <p:cNvPr id="13" name="object 13"/>
            <p:cNvSpPr/>
            <p:nvPr/>
          </p:nvSpPr>
          <p:spPr>
            <a:xfrm>
              <a:off x="348653" y="26728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8653" y="2677172"/>
              <a:ext cx="1219293" cy="75608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5833" y="2677172"/>
              <a:ext cx="813219" cy="11314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653" y="3431146"/>
              <a:ext cx="1219293" cy="377494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59244" y="1439507"/>
            <a:ext cx="2030730" cy="1140460"/>
            <a:chOff x="359244" y="1439507"/>
            <a:chExt cx="2030730" cy="1140460"/>
          </a:xfrm>
        </p:grpSpPr>
        <p:sp>
          <p:nvSpPr>
            <p:cNvPr id="18" name="object 18"/>
            <p:cNvSpPr/>
            <p:nvPr/>
          </p:nvSpPr>
          <p:spPr>
            <a:xfrm>
              <a:off x="359244" y="14395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0149" y="1439507"/>
              <a:ext cx="1191284" cy="7449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9367" y="1439519"/>
              <a:ext cx="794534" cy="111584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0149" y="2182380"/>
              <a:ext cx="1191284" cy="372986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359244" y="3899929"/>
            <a:ext cx="2030730" cy="1140460"/>
            <a:chOff x="359244" y="3899929"/>
            <a:chExt cx="2030730" cy="1140460"/>
          </a:xfrm>
        </p:grpSpPr>
        <p:sp>
          <p:nvSpPr>
            <p:cNvPr id="23" name="object 23"/>
            <p:cNvSpPr/>
            <p:nvPr/>
          </p:nvSpPr>
          <p:spPr>
            <a:xfrm>
              <a:off x="359244" y="3899929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0149" y="3899929"/>
              <a:ext cx="1191284" cy="74493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9367" y="3899929"/>
              <a:ext cx="794534" cy="11158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0149" y="4642802"/>
              <a:ext cx="1191284" cy="3729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231F20"/>
                </a:solidFill>
                <a:latin typeface="Trebuchet MS"/>
                <a:cs typeface="Trebuchet MS"/>
              </a:rPr>
              <a:t>40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8759" y="192296"/>
            <a:ext cx="47771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Шину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всем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протяжении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(исключая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уровень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перелома)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плотно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прикрепить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конечностям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бинтом, но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очень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туго, чтобы не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нарушалось кровообращение.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переломе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нижней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конечности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шины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накладывать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двух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сторон.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8759" y="1420131"/>
            <a:ext cx="47771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69570" algn="l"/>
                <a:tab pos="1085850" algn="l"/>
                <a:tab pos="1444625" algn="l"/>
                <a:tab pos="1775460" algn="l"/>
                <a:tab pos="2510155" algn="l"/>
                <a:tab pos="3060700" algn="l"/>
                <a:tab pos="4021454" algn="l"/>
                <a:tab pos="4398010" algn="l"/>
              </a:tabLst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	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отсутствии	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шин	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	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подручных	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средств	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поврежденную	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ногу	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можно 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иммобилизировать,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прибинтовав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ее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ноге,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70" dirty="0">
                <a:solidFill>
                  <a:srgbClr val="231F20"/>
                </a:solidFill>
                <a:latin typeface="Lucida Sans Unicode"/>
                <a:cs typeface="Lucida Sans Unicode"/>
              </a:rPr>
              <a:t>—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туловищу.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8759" y="2657746"/>
            <a:ext cx="47066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Защитите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переохлаждения,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дайте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обильное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теплое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сладкое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питьё.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87997" y="211709"/>
            <a:ext cx="2030730" cy="1140460"/>
            <a:chOff x="287997" y="211709"/>
            <a:chExt cx="2030730" cy="1140460"/>
          </a:xfrm>
        </p:grpSpPr>
        <p:sp>
          <p:nvSpPr>
            <p:cNvPr id="7" name="object 7"/>
            <p:cNvSpPr/>
            <p:nvPr/>
          </p:nvSpPr>
          <p:spPr>
            <a:xfrm>
              <a:off x="287997" y="211709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997" y="216001"/>
              <a:ext cx="1219297" cy="7560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5180" y="216001"/>
              <a:ext cx="813204" cy="11314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7997" y="969975"/>
              <a:ext cx="1219297" cy="37749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287997" y="2677172"/>
            <a:ext cx="2030730" cy="1140460"/>
            <a:chOff x="287997" y="2677172"/>
            <a:chExt cx="2030730" cy="1140460"/>
          </a:xfrm>
        </p:grpSpPr>
        <p:sp>
          <p:nvSpPr>
            <p:cNvPr id="12" name="object 12"/>
            <p:cNvSpPr/>
            <p:nvPr/>
          </p:nvSpPr>
          <p:spPr>
            <a:xfrm>
              <a:off x="287997" y="2677172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3963" y="2738374"/>
              <a:ext cx="1547031" cy="1009065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7997" y="1439507"/>
            <a:ext cx="2030399" cy="114007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2953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solidFill>
                  <a:srgbClr val="231F20"/>
                </a:solidFill>
                <a:latin typeface="Trebuchet MS"/>
                <a:cs typeface="Trebuchet MS"/>
              </a:rPr>
              <a:t>41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2049" y="149859"/>
            <a:ext cx="33807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B2E7F"/>
                </a:solidFill>
              </a:rPr>
              <a:t>6.2.</a:t>
            </a:r>
            <a:r>
              <a:rPr sz="1400" spc="-85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Первая</a:t>
            </a:r>
            <a:r>
              <a:rPr sz="1400" spc="-80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помощь</a:t>
            </a:r>
            <a:r>
              <a:rPr sz="1400" spc="-8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при</a:t>
            </a:r>
            <a:r>
              <a:rPr sz="1400" spc="-80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отравлении.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2532322" y="3429523"/>
            <a:ext cx="31178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стр.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2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2322" y="3581923"/>
            <a:ext cx="28448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2322" y="3734323"/>
            <a:ext cx="27368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32381" y="2101186"/>
            <a:ext cx="11430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75"/>
              </a:lnSpc>
            </a:pPr>
            <a:r>
              <a:rPr sz="1200" b="1" spc="35" dirty="0">
                <a:solidFill>
                  <a:srgbClr val="2B2E7F"/>
                </a:solidFill>
                <a:latin typeface="Arial"/>
                <a:cs typeface="Arial"/>
              </a:rPr>
              <a:t>П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2381" y="2273342"/>
            <a:ext cx="660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Е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32381" y="2425742"/>
            <a:ext cx="64769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д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2550" y="817207"/>
            <a:ext cx="2525395" cy="3578860"/>
            <a:chOff x="82550" y="817207"/>
            <a:chExt cx="2525395" cy="3578860"/>
          </a:xfrm>
        </p:grpSpPr>
        <p:sp>
          <p:nvSpPr>
            <p:cNvPr id="11" name="object 11"/>
            <p:cNvSpPr/>
            <p:nvPr/>
          </p:nvSpPr>
          <p:spPr>
            <a:xfrm>
              <a:off x="343395" y="8172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6704" y="843777"/>
              <a:ext cx="1411127" cy="105212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43395" y="20364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550" y="1895906"/>
              <a:ext cx="2524950" cy="3563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48919" y="3255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550" y="2249659"/>
              <a:ext cx="420825" cy="106652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86675" y="2249659"/>
              <a:ext cx="420825" cy="106652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2539" y="3281540"/>
              <a:ext cx="64973" cy="346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41981" y="2109990"/>
              <a:ext cx="65531" cy="13106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42539" y="2278773"/>
              <a:ext cx="64973" cy="12001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8919" y="3176486"/>
              <a:ext cx="2030387" cy="1397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32888" y="2430145"/>
              <a:ext cx="74612" cy="122821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42049" y="430138"/>
            <a:ext cx="6954520" cy="2132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6.2.1.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отравлении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через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рот.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>
              <a:latin typeface="Arial"/>
              <a:cs typeface="Arial"/>
            </a:endParaRPr>
          </a:p>
          <a:p>
            <a:pPr marL="2184400" marR="10160" algn="just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Выясните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обстоятельства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происшедшего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(в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случае</a:t>
            </a:r>
            <a:r>
              <a:rPr sz="1000" spc="-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лекарственного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отравления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предъявите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упаковку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лекарств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прибывшему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медицинскому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работнику).</a:t>
            </a:r>
            <a:endParaRPr sz="1000">
              <a:latin typeface="Lucida Sans Unicode"/>
              <a:cs typeface="Lucida Sans Unicode"/>
            </a:endParaRPr>
          </a:p>
          <a:p>
            <a:pPr marL="2184400" marR="10160" algn="just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сознании,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предложите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ему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выпить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5-6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стаканов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воды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вызвать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рвоту, надавив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двумя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пальцами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корень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языка.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рвоты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промывание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повторить.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Общий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объем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принятой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жидкости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промывании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желудка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должен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быть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2,5–5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л.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Промывание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желудка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проводить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«чистых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промывных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вод».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50">
              <a:latin typeface="Lucida Sans Unicode"/>
              <a:cs typeface="Lucida Sans Unicode"/>
            </a:endParaRPr>
          </a:p>
          <a:p>
            <a:pPr marL="2304415">
              <a:lnSpc>
                <a:spcPts val="1420"/>
              </a:lnSpc>
              <a:spcBef>
                <a:spcPts val="5"/>
              </a:spcBef>
            </a:pP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РИ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40" dirty="0">
                <a:solidFill>
                  <a:srgbClr val="2B2E7F"/>
                </a:solidFill>
                <a:latin typeface="Arial"/>
                <a:cs typeface="Arial"/>
              </a:rPr>
              <a:t>ОТСУТСТВИИ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B2E7F"/>
                </a:solidFill>
                <a:latin typeface="Arial"/>
                <a:cs typeface="Arial"/>
              </a:rPr>
              <a:t>СОЗНАНИЯ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40" dirty="0">
                <a:solidFill>
                  <a:srgbClr val="2B2E7F"/>
                </a:solidFill>
                <a:latin typeface="Arial"/>
                <a:cs typeface="Arial"/>
              </a:rPr>
              <a:t>ЖЕЛУДОК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НЕ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B2E7F"/>
                </a:solidFill>
                <a:latin typeface="Arial"/>
                <a:cs typeface="Arial"/>
              </a:rPr>
              <a:t>ПРОМЫВАТЬ!</a:t>
            </a:r>
            <a:endParaRPr sz="1200">
              <a:latin typeface="Arial"/>
              <a:cs typeface="Arial"/>
            </a:endParaRPr>
          </a:p>
          <a:p>
            <a:pPr marL="2190115" marR="5080" algn="just">
              <a:lnSpc>
                <a:spcPts val="1200"/>
              </a:lnSpc>
              <a:spcBef>
                <a:spcPts val="20"/>
              </a:spcBef>
            </a:pPr>
            <a:r>
              <a:rPr sz="1000" spc="-75" dirty="0">
                <a:solidFill>
                  <a:srgbClr val="EAEAEA"/>
                </a:solidFill>
                <a:latin typeface="Lucida Sans Unicode"/>
                <a:cs typeface="Lucida Sans Unicode"/>
              </a:rPr>
              <a:t>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без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сознания,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определите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него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самостоятельного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EAEAEA"/>
                </a:solidFill>
                <a:latin typeface="Lucida Sans Unicode"/>
                <a:cs typeface="Lucida Sans Unicode"/>
              </a:rPr>
              <a:t>д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(или)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кровообращения.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43408" y="1895906"/>
            <a:ext cx="2459355" cy="1968500"/>
            <a:chOff x="343408" y="1895906"/>
            <a:chExt cx="2459355" cy="1968500"/>
          </a:xfrm>
        </p:grpSpPr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3408" y="1895906"/>
              <a:ext cx="2030387" cy="613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3408" y="2036407"/>
              <a:ext cx="2030387" cy="114007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79319" y="3453993"/>
              <a:ext cx="423176" cy="4100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37459" y="3453981"/>
              <a:ext cx="265036" cy="10276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42540" y="3587356"/>
              <a:ext cx="259969" cy="12001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34158" y="3771887"/>
              <a:ext cx="268338" cy="8788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2519622" y="3236201"/>
            <a:ext cx="46837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приступайте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сердечно-легочной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реанимации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(см.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EAEAEA"/>
                </a:solidFill>
                <a:latin typeface="Lucida Sans Unicode"/>
                <a:cs typeface="Lucida Sans Unicode"/>
              </a:rPr>
              <a:t>стр.</a:t>
            </a:r>
            <a:r>
              <a:rPr sz="1000" spc="40" dirty="0">
                <a:solidFill>
                  <a:srgbClr val="EAEAEA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4).</a:t>
            </a:r>
            <a:endParaRPr sz="1000">
              <a:latin typeface="Lucida Sans Unicode"/>
              <a:cs typeface="Lucida Sans Unicode"/>
            </a:endParaRPr>
          </a:p>
          <a:p>
            <a:pPr marL="12700" marR="302260">
              <a:lnSpc>
                <a:spcPct val="100000"/>
              </a:lnSpc>
            </a:pPr>
            <a:r>
              <a:rPr sz="1000" spc="-85" dirty="0">
                <a:solidFill>
                  <a:srgbClr val="EAEAEA"/>
                </a:solidFill>
                <a:latin typeface="Lucida Sans Unicode"/>
                <a:cs typeface="Lucida Sans Unicode"/>
              </a:rPr>
              <a:t>Пров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одите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СЛР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восстановления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самостоятельного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EAEAEA"/>
                </a:solidFill>
                <a:latin typeface="Lucida Sans Unicode"/>
                <a:cs typeface="Lucida Sans Unicode"/>
              </a:rPr>
              <a:t>меди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цинского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персонала.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82130" y="3439591"/>
            <a:ext cx="2197735" cy="956310"/>
            <a:chOff x="182130" y="3439591"/>
            <a:chExt cx="2197735" cy="956310"/>
          </a:xfrm>
        </p:grpSpPr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05026" y="3453993"/>
              <a:ext cx="1274292" cy="94169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2130" y="3439591"/>
              <a:ext cx="1697469" cy="94339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05026" y="3453993"/>
              <a:ext cx="774560" cy="928992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1074412" y="3241863"/>
            <a:ext cx="11912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0594" algn="l"/>
              </a:tabLst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30	2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2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rebuchet MS"/>
                <a:cs typeface="Trebuchet MS"/>
              </a:rPr>
              <a:t>42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9300" y="188568"/>
            <a:ext cx="47536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было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сохранено)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придайте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устойчивое</a:t>
            </a:r>
            <a:r>
              <a:rPr sz="1000" spc="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боковое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положение.</a:t>
            </a:r>
            <a:r>
              <a:rPr sz="1000" spc="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постоянный</a:t>
            </a:r>
            <a:r>
              <a:rPr sz="1000" spc="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контроль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помощи!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9300" y="1380844"/>
            <a:ext cx="30156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Укутайте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теплыми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одеялами,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одеждой.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2034" y="216014"/>
            <a:ext cx="2046605" cy="1140460"/>
            <a:chOff x="272034" y="216014"/>
            <a:chExt cx="2046605" cy="1140460"/>
          </a:xfrm>
        </p:grpSpPr>
        <p:sp>
          <p:nvSpPr>
            <p:cNvPr id="6" name="object 6"/>
            <p:cNvSpPr/>
            <p:nvPr/>
          </p:nvSpPr>
          <p:spPr>
            <a:xfrm>
              <a:off x="287997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034" y="254101"/>
              <a:ext cx="15963" cy="10145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997" y="254101"/>
              <a:ext cx="1626450" cy="6775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12321" y="254101"/>
              <a:ext cx="406063" cy="10145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7997" y="929551"/>
              <a:ext cx="1626450" cy="339089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287997" y="1426807"/>
            <a:ext cx="2030730" cy="1140460"/>
            <a:chOff x="287997" y="1426807"/>
            <a:chExt cx="2030730" cy="1140460"/>
          </a:xfrm>
        </p:grpSpPr>
        <p:sp>
          <p:nvSpPr>
            <p:cNvPr id="12" name="object 12"/>
            <p:cNvSpPr/>
            <p:nvPr/>
          </p:nvSpPr>
          <p:spPr>
            <a:xfrm>
              <a:off x="287997" y="1426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8241" y="1429664"/>
              <a:ext cx="1763509" cy="113436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287997" y="3108680"/>
            <a:ext cx="2030730" cy="1140460"/>
          </a:xfrm>
          <a:custGeom>
            <a:avLst/>
            <a:gdLst/>
            <a:ahLst/>
            <a:cxnLst/>
            <a:rect l="l" t="t" r="r" b="b"/>
            <a:pathLst>
              <a:path w="2030730" h="1140460">
                <a:moveTo>
                  <a:pt x="2030399" y="0"/>
                </a:moveTo>
                <a:lnTo>
                  <a:pt x="0" y="0"/>
                </a:lnTo>
                <a:lnTo>
                  <a:pt x="0" y="1140079"/>
                </a:lnTo>
                <a:lnTo>
                  <a:pt x="2030399" y="1140079"/>
                </a:lnTo>
                <a:lnTo>
                  <a:pt x="203039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75299" y="2745775"/>
            <a:ext cx="6938009" cy="156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6.2.2.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поступлении</a:t>
            </a:r>
            <a:r>
              <a:rPr sz="12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2B2E7F"/>
                </a:solidFill>
                <a:latin typeface="Arial"/>
                <a:cs typeface="Arial"/>
              </a:rPr>
              <a:t>токсических</a:t>
            </a:r>
            <a:r>
              <a:rPr sz="12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2B2E7F"/>
                </a:solidFill>
                <a:latin typeface="Arial"/>
                <a:cs typeface="Arial"/>
              </a:rPr>
              <a:t>веществ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через</a:t>
            </a:r>
            <a:r>
              <a:rPr sz="12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B2E7F"/>
                </a:solidFill>
                <a:latin typeface="Arial"/>
                <a:cs typeface="Arial"/>
              </a:rPr>
              <a:t>дыхательные</a:t>
            </a:r>
            <a:r>
              <a:rPr sz="1200" b="1" spc="-4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пути.</a:t>
            </a:r>
            <a:endParaRPr sz="1200">
              <a:latin typeface="Arial"/>
              <a:cs typeface="Arial"/>
            </a:endParaRPr>
          </a:p>
          <a:p>
            <a:pPr marL="2196465" marR="5080" algn="just">
              <a:lnSpc>
                <a:spcPct val="100000"/>
              </a:lnSpc>
              <a:spcBef>
                <a:spcPts val="1055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Убедитесь,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что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ни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вам,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ни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ничего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угрожает,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вынесите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выведите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безопасное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место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откройте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окна,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проветрите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помещение.</a:t>
            </a:r>
            <a:endParaRPr sz="1000">
              <a:latin typeface="Lucida Sans Unicode"/>
              <a:cs typeface="Lucida Sans Unicode"/>
            </a:endParaRPr>
          </a:p>
          <a:p>
            <a:pPr marL="2196465" marR="5080" algn="just">
              <a:lnSpc>
                <a:spcPct val="100000"/>
              </a:lnSpc>
            </a:pPr>
            <a:r>
              <a:rPr sz="1000" b="1" spc="35" dirty="0">
                <a:solidFill>
                  <a:srgbClr val="231F20"/>
                </a:solidFill>
                <a:latin typeface="Arial"/>
                <a:cs typeface="Arial"/>
              </a:rPr>
              <a:t>Признаки</a:t>
            </a:r>
            <a:r>
              <a:rPr sz="1000" b="1" spc="-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отравления</a:t>
            </a:r>
            <a:r>
              <a:rPr sz="1000" b="1" spc="-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угарным</a:t>
            </a:r>
            <a:r>
              <a:rPr sz="1000" b="1" spc="-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газом:</a:t>
            </a:r>
            <a:r>
              <a:rPr sz="10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резь</a:t>
            </a:r>
            <a:r>
              <a:rPr sz="1000" b="1" spc="-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1000" b="1" spc="-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231F20"/>
                </a:solidFill>
                <a:latin typeface="Arial"/>
                <a:cs typeface="Arial"/>
              </a:rPr>
              <a:t>глазах,</a:t>
            </a:r>
            <a:r>
              <a:rPr sz="10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звон</a:t>
            </a:r>
            <a:r>
              <a:rPr sz="1000" b="1" spc="-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1000" b="1" spc="-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60" dirty="0">
                <a:solidFill>
                  <a:srgbClr val="231F20"/>
                </a:solidFill>
                <a:latin typeface="Arial"/>
                <a:cs typeface="Arial"/>
              </a:rPr>
              <a:t>ушах,</a:t>
            </a:r>
            <a:r>
              <a:rPr sz="10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головная </a:t>
            </a:r>
            <a:r>
              <a:rPr sz="1000" b="1" spc="-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боль,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рвота,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потеря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сознания,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покраснение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65" dirty="0">
                <a:solidFill>
                  <a:srgbClr val="231F20"/>
                </a:solidFill>
                <a:latin typeface="Arial"/>
                <a:cs typeface="Arial"/>
              </a:rPr>
              <a:t>кожи.</a:t>
            </a:r>
            <a:endParaRPr sz="1000">
              <a:latin typeface="Arial"/>
              <a:cs typeface="Arial"/>
            </a:endParaRPr>
          </a:p>
          <a:p>
            <a:pPr marL="2196465" marR="5080" algn="just">
              <a:lnSpc>
                <a:spcPct val="100000"/>
              </a:lnSpc>
            </a:pPr>
            <a:r>
              <a:rPr sz="1000" b="1" spc="35" dirty="0">
                <a:solidFill>
                  <a:srgbClr val="231F20"/>
                </a:solidFill>
                <a:latin typeface="Arial"/>
                <a:cs typeface="Arial"/>
              </a:rPr>
              <a:t>Признаки</a:t>
            </a:r>
            <a:r>
              <a:rPr sz="1000" b="1" spc="-1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отравления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30" dirty="0">
                <a:solidFill>
                  <a:srgbClr val="231F20"/>
                </a:solidFill>
                <a:latin typeface="Arial"/>
                <a:cs typeface="Arial"/>
              </a:rPr>
              <a:t>бытовым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газом: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тяжесть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голове,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30" dirty="0">
                <a:solidFill>
                  <a:srgbClr val="231F20"/>
                </a:solidFill>
                <a:latin typeface="Arial"/>
                <a:cs typeface="Arial"/>
              </a:rPr>
              <a:t>головокружение, </a:t>
            </a:r>
            <a:r>
              <a:rPr sz="1000" b="1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0" dirty="0">
                <a:solidFill>
                  <a:srgbClr val="231F20"/>
                </a:solidFill>
                <a:latin typeface="Arial"/>
                <a:cs typeface="Arial"/>
              </a:rPr>
              <a:t>шум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60" dirty="0">
                <a:solidFill>
                  <a:srgbClr val="231F20"/>
                </a:solidFill>
                <a:latin typeface="Arial"/>
                <a:cs typeface="Arial"/>
              </a:rPr>
              <a:t>ушах,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рвота,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35" dirty="0">
                <a:solidFill>
                  <a:srgbClr val="231F20"/>
                </a:solidFill>
                <a:latin typeface="Arial"/>
                <a:cs typeface="Arial"/>
              </a:rPr>
              <a:t>резкая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мышечная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слабость,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усиление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сердцебиения,  </a:t>
            </a:r>
            <a:r>
              <a:rPr sz="1000" b="1" spc="-25" dirty="0">
                <a:solidFill>
                  <a:srgbClr val="231F20"/>
                </a:solidFill>
                <a:latin typeface="Arial"/>
                <a:cs typeface="Arial"/>
              </a:rPr>
              <a:t>сонливость,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потеря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 сознания,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непроизвольное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мочеиспускание, </a:t>
            </a:r>
            <a:r>
              <a:rPr sz="1000" b="1" spc="-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5" dirty="0">
                <a:solidFill>
                  <a:srgbClr val="231F20"/>
                </a:solidFill>
                <a:latin typeface="Arial"/>
                <a:cs typeface="Arial"/>
              </a:rPr>
              <a:t>побледнение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(посинение)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65" dirty="0">
                <a:solidFill>
                  <a:srgbClr val="231F20"/>
                </a:solidFill>
                <a:latin typeface="Arial"/>
                <a:cs typeface="Arial"/>
              </a:rPr>
              <a:t>кожи,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5" dirty="0">
                <a:solidFill>
                  <a:srgbClr val="231F20"/>
                </a:solidFill>
                <a:latin typeface="Arial"/>
                <a:cs typeface="Arial"/>
              </a:rPr>
              <a:t>поверхностное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дыхание,</a:t>
            </a: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судороги.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4771" y="3132620"/>
            <a:ext cx="1436865" cy="111613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52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rebuchet MS"/>
                <a:cs typeface="Trebuchet MS"/>
              </a:rPr>
              <a:t>43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44000" y="360425"/>
            <a:ext cx="27432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4000" y="512825"/>
            <a:ext cx="2819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44000" y="665225"/>
            <a:ext cx="28448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44000" y="817625"/>
            <a:ext cx="27368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31300" y="1380842"/>
            <a:ext cx="47536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было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сохранено)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придайте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устойчивое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боковое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постоянный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контроль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9994" y="213080"/>
            <a:ext cx="2466975" cy="1140460"/>
            <a:chOff x="359994" y="213080"/>
            <a:chExt cx="2466975" cy="1140460"/>
          </a:xfrm>
        </p:grpSpPr>
        <p:sp>
          <p:nvSpPr>
            <p:cNvPr id="9" name="object 9"/>
            <p:cNvSpPr/>
            <p:nvPr/>
          </p:nvSpPr>
          <p:spPr>
            <a:xfrm>
              <a:off x="359994" y="213080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0406" y="401586"/>
              <a:ext cx="436384" cy="9416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4160" y="401586"/>
              <a:ext cx="272630" cy="860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1874" y="550392"/>
              <a:ext cx="274916" cy="772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54160" y="670661"/>
              <a:ext cx="272630" cy="12001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5778" y="855180"/>
              <a:ext cx="281000" cy="8788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531300" y="167102"/>
            <a:ext cx="475361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приступайте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сердечно-легочной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реанимации.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EAEAEA"/>
                </a:solidFill>
                <a:latin typeface="Lucida Sans Unicode"/>
                <a:cs typeface="Lucida Sans Unicode"/>
              </a:rPr>
              <a:t>Вызо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вите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EAEAEA"/>
                </a:solidFill>
                <a:latin typeface="Lucida Sans Unicode"/>
                <a:cs typeface="Lucida Sans Unicode"/>
              </a:rPr>
              <a:t>помо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щь.</a:t>
            </a:r>
            <a:endParaRPr sz="10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85" dirty="0">
                <a:solidFill>
                  <a:srgbClr val="EAEAEA"/>
                </a:solidFill>
                <a:latin typeface="Lucida Sans Unicode"/>
                <a:cs typeface="Lucida Sans Unicode"/>
              </a:rPr>
              <a:t>Пров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СЛР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самостоятельного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EAEAEA"/>
                </a:solidFill>
                <a:latin typeface="Lucida Sans Unicode"/>
                <a:cs typeface="Lucida Sans Unicode"/>
              </a:rPr>
              <a:t>меди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цинского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персонала.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49961" y="1426807"/>
            <a:ext cx="2046605" cy="1140460"/>
            <a:chOff x="349961" y="1426807"/>
            <a:chExt cx="2046605" cy="1140460"/>
          </a:xfrm>
        </p:grpSpPr>
        <p:sp>
          <p:nvSpPr>
            <p:cNvPr id="17" name="object 17"/>
            <p:cNvSpPr/>
            <p:nvPr/>
          </p:nvSpPr>
          <p:spPr>
            <a:xfrm>
              <a:off x="359994" y="1426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9961" y="1479067"/>
              <a:ext cx="10032" cy="101453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90406" y="1479067"/>
              <a:ext cx="5930" cy="101453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9994" y="1479067"/>
              <a:ext cx="1625993" cy="67757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83862" y="1479067"/>
              <a:ext cx="406531" cy="101453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9994" y="2154517"/>
              <a:ext cx="1625993" cy="339089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359994" y="3103207"/>
            <a:ext cx="2030730" cy="1140460"/>
          </a:xfrm>
          <a:custGeom>
            <a:avLst/>
            <a:gdLst/>
            <a:ahLst/>
            <a:cxnLst/>
            <a:rect l="l" t="t" r="r" b="b"/>
            <a:pathLst>
              <a:path w="2030730" h="1140460">
                <a:moveTo>
                  <a:pt x="2030399" y="0"/>
                </a:moveTo>
                <a:lnTo>
                  <a:pt x="0" y="0"/>
                </a:lnTo>
                <a:lnTo>
                  <a:pt x="0" y="1140078"/>
                </a:lnTo>
                <a:lnTo>
                  <a:pt x="2030399" y="1140078"/>
                </a:lnTo>
                <a:lnTo>
                  <a:pt x="203039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47299" y="2712086"/>
            <a:ext cx="6938009" cy="980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6.2.3.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0" dirty="0">
                <a:solidFill>
                  <a:srgbClr val="2B2E7F"/>
                </a:solidFill>
                <a:latin typeface="Arial"/>
                <a:cs typeface="Arial"/>
              </a:rPr>
              <a:t>поражении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глаз.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Arial"/>
              <a:cs typeface="Arial"/>
            </a:endParaRPr>
          </a:p>
          <a:p>
            <a:pPr marL="2196465" marR="5080" algn="just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химических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ожогах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глаз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попадании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глаза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инородных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тел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осторожно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раздвиньте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веки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пальцами,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обильно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промойте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глаза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чистой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водой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(желательно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комнатной</a:t>
            </a:r>
            <a:r>
              <a:rPr sz="1000" spc="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температуры).</a:t>
            </a:r>
            <a:r>
              <a:rPr sz="10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Промывать</a:t>
            </a:r>
            <a:r>
              <a:rPr sz="1000" spc="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глаза</a:t>
            </a:r>
            <a:r>
              <a:rPr sz="1000" spc="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следует</a:t>
            </a:r>
            <a:r>
              <a:rPr sz="1000" spc="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так,</a:t>
            </a:r>
            <a:r>
              <a:rPr sz="1000" spc="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чтобы</a:t>
            </a:r>
            <a:r>
              <a:rPr sz="1000" spc="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вода</a:t>
            </a:r>
            <a:r>
              <a:rPr sz="1000" spc="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стекала</a:t>
            </a:r>
            <a:r>
              <a:rPr sz="1000" spc="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000" spc="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носа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виску.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06413" y="387185"/>
            <a:ext cx="2184400" cy="956310"/>
            <a:chOff x="206413" y="387185"/>
            <a:chExt cx="2184400" cy="95631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29322" y="401586"/>
              <a:ext cx="1261084" cy="94169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6413" y="387185"/>
              <a:ext cx="1697469" cy="94339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29322" y="401586"/>
              <a:ext cx="774560" cy="928992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1098697" y="189452"/>
            <a:ext cx="11912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0594" algn="l"/>
              </a:tabLst>
            </a:pPr>
            <a:r>
              <a:rPr sz="3000" spc="114" dirty="0">
                <a:solidFill>
                  <a:srgbClr val="CC171E"/>
                </a:solidFill>
              </a:rPr>
              <a:t>30	2</a:t>
            </a:r>
            <a:endParaRPr sz="3000"/>
          </a:p>
        </p:txBody>
      </p:sp>
      <p:grpSp>
        <p:nvGrpSpPr>
          <p:cNvPr id="30" name="object 30"/>
          <p:cNvGrpSpPr/>
          <p:nvPr/>
        </p:nvGrpSpPr>
        <p:grpSpPr>
          <a:xfrm>
            <a:off x="411226" y="3141307"/>
            <a:ext cx="1915160" cy="1076960"/>
            <a:chOff x="411226" y="3141307"/>
            <a:chExt cx="1915160" cy="1076960"/>
          </a:xfrm>
        </p:grpSpPr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1226" y="3141307"/>
              <a:ext cx="1149741" cy="71895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58975" y="3141307"/>
              <a:ext cx="766826" cy="107694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1226" y="3858274"/>
              <a:ext cx="1149741" cy="3599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68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45" dirty="0">
                <a:solidFill>
                  <a:srgbClr val="231F20"/>
                </a:solidFill>
                <a:latin typeface="Trebuchet MS"/>
                <a:cs typeface="Trebuchet MS"/>
              </a:rPr>
              <a:t>44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9300" y="225130"/>
            <a:ext cx="47536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повязку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оба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глаза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(если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закрыть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повязкой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оба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глаза,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то</a:t>
            </a:r>
            <a:r>
              <a:rPr sz="1000" spc="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движения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здорового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будут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вызывать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движения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боль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глазу).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9300" y="1429979"/>
            <a:ext cx="40843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Передвигаться пострадавший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должен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только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сопровождающим!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87502" y="213080"/>
            <a:ext cx="2030730" cy="1140460"/>
            <a:chOff x="287502" y="213080"/>
            <a:chExt cx="2030730" cy="1140460"/>
          </a:xfrm>
        </p:grpSpPr>
        <p:sp>
          <p:nvSpPr>
            <p:cNvPr id="6" name="object 6"/>
            <p:cNvSpPr/>
            <p:nvPr/>
          </p:nvSpPr>
          <p:spPr>
            <a:xfrm>
              <a:off x="287502" y="213080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960" y="252095"/>
              <a:ext cx="1137107" cy="6827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099" y="252107"/>
              <a:ext cx="758405" cy="10222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2960" y="932891"/>
              <a:ext cx="1137107" cy="34151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87502" y="1426807"/>
            <a:ext cx="2030730" cy="1140460"/>
            <a:chOff x="287502" y="1426807"/>
            <a:chExt cx="2030730" cy="1140460"/>
          </a:xfrm>
        </p:grpSpPr>
        <p:sp>
          <p:nvSpPr>
            <p:cNvPr id="11" name="object 11"/>
            <p:cNvSpPr/>
            <p:nvPr/>
          </p:nvSpPr>
          <p:spPr>
            <a:xfrm>
              <a:off x="287502" y="1426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4469" y="1426807"/>
              <a:ext cx="1530515" cy="1135189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287743" y="3077807"/>
            <a:ext cx="2030730" cy="1140460"/>
          </a:xfrm>
          <a:custGeom>
            <a:avLst/>
            <a:gdLst/>
            <a:ahLst/>
            <a:cxnLst/>
            <a:rect l="l" t="t" r="r" b="b"/>
            <a:pathLst>
              <a:path w="2030730" h="1140460">
                <a:moveTo>
                  <a:pt x="2030399" y="0"/>
                </a:moveTo>
                <a:lnTo>
                  <a:pt x="0" y="0"/>
                </a:lnTo>
                <a:lnTo>
                  <a:pt x="0" y="1140078"/>
                </a:lnTo>
                <a:lnTo>
                  <a:pt x="2030399" y="1140078"/>
                </a:lnTo>
                <a:lnTo>
                  <a:pt x="203039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4199" y="2719020"/>
            <a:ext cx="6642734" cy="692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6.3.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B2E7F"/>
                </a:solidFill>
                <a:latin typeface="Arial"/>
                <a:cs typeface="Arial"/>
              </a:rPr>
              <a:t>термических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70" dirty="0">
                <a:solidFill>
                  <a:srgbClr val="2B2E7F"/>
                </a:solidFill>
                <a:latin typeface="Arial"/>
                <a:cs typeface="Arial"/>
              </a:rPr>
              <a:t>ожогах.</a:t>
            </a:r>
            <a:endParaRPr sz="1400">
              <a:latin typeface="Arial"/>
              <a:cs typeface="Arial"/>
            </a:endParaRPr>
          </a:p>
          <a:p>
            <a:pPr marL="2187575" marR="5080">
              <a:lnSpc>
                <a:spcPct val="100000"/>
              </a:lnSpc>
              <a:spcBef>
                <a:spcPts val="1170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Убедитесь,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что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вам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ничего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угрожает.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Остановите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уложите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его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землю.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4469" y="3103205"/>
            <a:ext cx="1539887" cy="106132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231F20"/>
                </a:solidFill>
                <a:latin typeface="Trebuchet MS"/>
                <a:cs typeface="Trebuchet MS"/>
              </a:rPr>
              <a:t>45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31300" y="219230"/>
            <a:ext cx="4230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Потушите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горящую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любым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способом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(например,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накройте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человека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негорючей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тканью).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1300" y="1430047"/>
            <a:ext cx="33394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Охладите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ожоговую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поверхность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водой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течение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20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минут.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1300" y="2649248"/>
            <a:ext cx="45237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вскрывайте пузыри,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удаляйте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раны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посторонние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предметы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прилипшую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одежду!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Наложите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ожоговую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поверхность стерильную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повязку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холод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поверх </a:t>
            </a:r>
            <a:r>
              <a:rPr sz="1000" spc="-3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повязки.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Дайте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обильное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питьё.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6601" y="3868448"/>
            <a:ext cx="43605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 (самостоятельно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3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9498" y="216014"/>
            <a:ext cx="2030730" cy="1140460"/>
            <a:chOff x="359498" y="216014"/>
            <a:chExt cx="2030730" cy="1140460"/>
          </a:xfrm>
        </p:grpSpPr>
        <p:sp>
          <p:nvSpPr>
            <p:cNvPr id="8" name="object 8"/>
            <p:cNvSpPr/>
            <p:nvPr/>
          </p:nvSpPr>
          <p:spPr>
            <a:xfrm>
              <a:off x="359498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016" y="235804"/>
              <a:ext cx="1747365" cy="110048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59498" y="1426807"/>
            <a:ext cx="2030730" cy="1140460"/>
            <a:chOff x="359498" y="1426807"/>
            <a:chExt cx="2030730" cy="1140460"/>
          </a:xfrm>
        </p:grpSpPr>
        <p:sp>
          <p:nvSpPr>
            <p:cNvPr id="11" name="object 11"/>
            <p:cNvSpPr/>
            <p:nvPr/>
          </p:nvSpPr>
          <p:spPr>
            <a:xfrm>
              <a:off x="359498" y="1426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436" y="1476005"/>
              <a:ext cx="1944063" cy="980521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59498" y="2646007"/>
            <a:ext cx="2030730" cy="1140460"/>
            <a:chOff x="359498" y="2646007"/>
            <a:chExt cx="2030730" cy="1140460"/>
          </a:xfrm>
        </p:grpSpPr>
        <p:sp>
          <p:nvSpPr>
            <p:cNvPr id="14" name="object 14"/>
            <p:cNvSpPr/>
            <p:nvPr/>
          </p:nvSpPr>
          <p:spPr>
            <a:xfrm>
              <a:off x="359498" y="26460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0261" y="2695943"/>
              <a:ext cx="1724337" cy="1053338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54749" y="3865207"/>
            <a:ext cx="2030730" cy="1140460"/>
            <a:chOff x="354749" y="3865207"/>
            <a:chExt cx="2030730" cy="1140460"/>
          </a:xfrm>
        </p:grpSpPr>
        <p:sp>
          <p:nvSpPr>
            <p:cNvPr id="17" name="object 17"/>
            <p:cNvSpPr/>
            <p:nvPr/>
          </p:nvSpPr>
          <p:spPr>
            <a:xfrm>
              <a:off x="354749" y="38652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916" y="3884206"/>
              <a:ext cx="1474177" cy="10766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231F20"/>
                </a:solidFill>
                <a:latin typeface="Trebuchet MS"/>
                <a:cs typeface="Trebuchet MS"/>
              </a:rPr>
              <a:t>46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9300" y="515630"/>
            <a:ext cx="475361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появлении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теплового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(солнечного)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удара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(повышенная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температура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тела,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влажная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бледная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кожа,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головная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боль,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тошнота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рвота,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головокружение,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слабость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потеря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сознания,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судороги,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учащенное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сердцебиение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дыхание)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переведите 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(перенесите)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прохладное,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проветриваемое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место</a:t>
            </a:r>
            <a:r>
              <a:rPr sz="1000" spc="-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(в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тень,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1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открытому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окну).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4413" y="1928152"/>
            <a:ext cx="27432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74413" y="2080552"/>
            <a:ext cx="2819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74413" y="2232952"/>
            <a:ext cx="28448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74413" y="2385352"/>
            <a:ext cx="27368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59300" y="2954030"/>
            <a:ext cx="47536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было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сохранено)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придайте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устойчивое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боковое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постоянный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контроль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7502" y="512407"/>
            <a:ext cx="2030730" cy="1154430"/>
            <a:chOff x="287502" y="512407"/>
            <a:chExt cx="2030730" cy="1154430"/>
          </a:xfrm>
        </p:grpSpPr>
        <p:sp>
          <p:nvSpPr>
            <p:cNvPr id="10" name="object 10"/>
            <p:cNvSpPr/>
            <p:nvPr/>
          </p:nvSpPr>
          <p:spPr>
            <a:xfrm>
              <a:off x="287502" y="5124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409" y="515505"/>
              <a:ext cx="1170279" cy="1151191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89852" y="1731607"/>
            <a:ext cx="2452370" cy="1167130"/>
            <a:chOff x="289852" y="1731607"/>
            <a:chExt cx="2452370" cy="1167130"/>
          </a:xfrm>
        </p:grpSpPr>
        <p:sp>
          <p:nvSpPr>
            <p:cNvPr id="13" name="object 13"/>
            <p:cNvSpPr/>
            <p:nvPr/>
          </p:nvSpPr>
          <p:spPr>
            <a:xfrm>
              <a:off x="289852" y="1731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625" y="1956790"/>
              <a:ext cx="1697456" cy="9417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4501" y="1956803"/>
              <a:ext cx="257581" cy="9857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2214" y="2118118"/>
              <a:ext cx="259867" cy="772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4501" y="2238387"/>
              <a:ext cx="257581" cy="12001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6131" y="2422918"/>
              <a:ext cx="265950" cy="8787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461649" y="1734830"/>
            <a:ext cx="475361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приступайте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сердечно-легочной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реанимации.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B2E7F"/>
                </a:solidFill>
                <a:latin typeface="Lucida Sans Unicode"/>
                <a:cs typeface="Lucida Sans Unicode"/>
              </a:rPr>
              <a:t>Вызо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вите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</a:t>
            </a:r>
            <a:r>
              <a:rPr sz="1000" spc="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1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1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B2E7F"/>
                </a:solidFill>
                <a:latin typeface="Lucida Sans Unicode"/>
                <a:cs typeface="Lucida Sans Unicode"/>
              </a:rPr>
              <a:t>пом</a:t>
            </a:r>
            <a:r>
              <a:rPr sz="1000" spc="15" dirty="0">
                <a:solidFill>
                  <a:srgbClr val="2B2E7F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щь.</a:t>
            </a:r>
            <a:endParaRPr sz="10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85" dirty="0">
                <a:solidFill>
                  <a:srgbClr val="2B2E7F"/>
                </a:solidFill>
                <a:latin typeface="Lucida Sans Unicode"/>
                <a:cs typeface="Lucida Sans Unicode"/>
              </a:rPr>
              <a:t>Пров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СЛР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самостоятельного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B2E7F"/>
                </a:solidFill>
                <a:latin typeface="Lucida Sans Unicode"/>
                <a:cs typeface="Lucida Sans Unicode"/>
              </a:rPr>
              <a:t>меди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цинского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персонала.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81863" y="2950807"/>
            <a:ext cx="2046605" cy="1140460"/>
            <a:chOff x="281863" y="2950807"/>
            <a:chExt cx="2046605" cy="1140460"/>
          </a:xfrm>
        </p:grpSpPr>
        <p:sp>
          <p:nvSpPr>
            <p:cNvPr id="21" name="object 21"/>
            <p:cNvSpPr/>
            <p:nvPr/>
          </p:nvSpPr>
          <p:spPr>
            <a:xfrm>
              <a:off x="287502" y="2950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1863" y="3000006"/>
              <a:ext cx="5638" cy="101453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17902" y="3000006"/>
              <a:ext cx="10337" cy="10145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7502" y="3000006"/>
              <a:ext cx="1626127" cy="67757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11502" y="3000006"/>
              <a:ext cx="406400" cy="10145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7502" y="3675450"/>
              <a:ext cx="1626127" cy="339095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75299" y="156720"/>
            <a:ext cx="49256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B2E7F"/>
                </a:solidFill>
              </a:rPr>
              <a:t>6.4.</a:t>
            </a:r>
            <a:r>
              <a:rPr sz="1400" spc="-75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Первая</a:t>
            </a:r>
            <a:r>
              <a:rPr sz="1400" spc="-7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помощь</a:t>
            </a:r>
            <a:r>
              <a:rPr sz="1400" spc="-7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при</a:t>
            </a:r>
            <a:r>
              <a:rPr sz="1400" spc="-75" dirty="0">
                <a:solidFill>
                  <a:srgbClr val="2B2E7F"/>
                </a:solidFill>
              </a:rPr>
              <a:t> </a:t>
            </a:r>
            <a:r>
              <a:rPr sz="1400" dirty="0">
                <a:solidFill>
                  <a:srgbClr val="2B2E7F"/>
                </a:solidFill>
              </a:rPr>
              <a:t>тепловом</a:t>
            </a:r>
            <a:r>
              <a:rPr sz="1400" spc="-75" dirty="0">
                <a:solidFill>
                  <a:srgbClr val="2B2E7F"/>
                </a:solidFill>
              </a:rPr>
              <a:t> </a:t>
            </a:r>
            <a:r>
              <a:rPr sz="1400" spc="10" dirty="0">
                <a:solidFill>
                  <a:srgbClr val="2B2E7F"/>
                </a:solidFill>
              </a:rPr>
              <a:t>(солнечном)</a:t>
            </a:r>
            <a:r>
              <a:rPr sz="1400" spc="-75" dirty="0">
                <a:solidFill>
                  <a:srgbClr val="2B2E7F"/>
                </a:solidFill>
              </a:rPr>
              <a:t> </a:t>
            </a:r>
            <a:r>
              <a:rPr sz="1400" spc="60" dirty="0">
                <a:solidFill>
                  <a:srgbClr val="2B2E7F"/>
                </a:solidFill>
              </a:rPr>
              <a:t>ударе.</a:t>
            </a:r>
            <a:endParaRPr sz="1400"/>
          </a:p>
        </p:txBody>
      </p:sp>
      <p:grpSp>
        <p:nvGrpSpPr>
          <p:cNvPr id="28" name="object 28"/>
          <p:cNvGrpSpPr/>
          <p:nvPr/>
        </p:nvGrpSpPr>
        <p:grpSpPr>
          <a:xfrm>
            <a:off x="121716" y="1942388"/>
            <a:ext cx="2199005" cy="943610"/>
            <a:chOff x="121716" y="1942388"/>
            <a:chExt cx="2199005" cy="943610"/>
          </a:xfrm>
        </p:grpSpPr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1716" y="1942388"/>
              <a:ext cx="922909" cy="94340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9852" y="1942388"/>
              <a:ext cx="2030387" cy="94340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44625" y="1956790"/>
              <a:ext cx="774560" cy="91489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026697" y="1744671"/>
            <a:ext cx="11785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937894" algn="l"/>
              </a:tabLst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30	2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52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rebuchet MS"/>
                <a:cs typeface="Trebuchet MS"/>
              </a:rPr>
              <a:t>47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31549" y="219230"/>
            <a:ext cx="43535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Положите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голову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шею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смоченные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холодной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воде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полотенца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(салфетки).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1549" y="2688745"/>
            <a:ext cx="47072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восстановлении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(наличии)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напоите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прохладной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водой.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1549" y="1456845"/>
            <a:ext cx="47536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судорогах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удерживайте,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(но</a:t>
            </a:r>
            <a:r>
              <a:rPr sz="1000" spc="1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давите),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голову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туловище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оберегая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от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24663" y="216014"/>
            <a:ext cx="2202815" cy="2417445"/>
            <a:chOff x="224663" y="216014"/>
            <a:chExt cx="2202815" cy="2417445"/>
          </a:xfrm>
        </p:grpSpPr>
        <p:sp>
          <p:nvSpPr>
            <p:cNvPr id="7" name="object 7"/>
            <p:cNvSpPr/>
            <p:nvPr/>
          </p:nvSpPr>
          <p:spPr>
            <a:xfrm>
              <a:off x="359752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121" y="241401"/>
              <a:ext cx="1716868" cy="107067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9752" y="14536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663" y="1394193"/>
              <a:ext cx="1763717" cy="4139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663" y="1394193"/>
              <a:ext cx="2202561" cy="123911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752" y="1453680"/>
              <a:ext cx="1625854" cy="76105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3770" y="1453667"/>
              <a:ext cx="406381" cy="11400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9752" y="2212899"/>
              <a:ext cx="1625861" cy="38084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359752" y="2685567"/>
            <a:ext cx="2030730" cy="1140460"/>
            <a:chOff x="359752" y="2685567"/>
            <a:chExt cx="2030730" cy="1140460"/>
          </a:xfrm>
        </p:grpSpPr>
        <p:sp>
          <p:nvSpPr>
            <p:cNvPr id="16" name="object 16"/>
            <p:cNvSpPr/>
            <p:nvPr/>
          </p:nvSpPr>
          <p:spPr>
            <a:xfrm>
              <a:off x="359752" y="26855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1395" y="2715142"/>
              <a:ext cx="1889404" cy="10695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49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5" dirty="0">
                <a:solidFill>
                  <a:srgbClr val="231F20"/>
                </a:solidFill>
                <a:latin typeface="Trebuchet MS"/>
                <a:cs typeface="Trebuchet MS"/>
              </a:rPr>
              <a:t>48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5299" y="156720"/>
            <a:ext cx="366585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B2E7F"/>
                </a:solidFill>
              </a:rPr>
              <a:t>6.5.</a:t>
            </a:r>
            <a:r>
              <a:rPr sz="1400" spc="-70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Первая</a:t>
            </a:r>
            <a:r>
              <a:rPr sz="1400" spc="-70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помощь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при</a:t>
            </a:r>
            <a:r>
              <a:rPr sz="1400" spc="-70" dirty="0">
                <a:solidFill>
                  <a:srgbClr val="2B2E7F"/>
                </a:solidFill>
              </a:rPr>
              <a:t> </a:t>
            </a:r>
            <a:r>
              <a:rPr sz="1400" spc="35" dirty="0">
                <a:solidFill>
                  <a:srgbClr val="2B2E7F"/>
                </a:solidFill>
              </a:rPr>
              <a:t>отморожениях.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2459549" y="518730"/>
            <a:ext cx="31508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Переместите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более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теплое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помещение.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9549" y="1734882"/>
            <a:ext cx="47536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Укройте</a:t>
            </a:r>
            <a:r>
              <a:rPr sz="1000" spc="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поврежденные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конечности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участки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тела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теплоизолирующим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материалом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(вата,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одеяло,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одежда).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Согревание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должно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происходить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«изнутри»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одновременным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восстановлением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кровообращения.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59295" y="2947375"/>
            <a:ext cx="4753610" cy="1994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40" dirty="0">
                <a:solidFill>
                  <a:srgbClr val="2B2E7F"/>
                </a:solidFill>
                <a:latin typeface="Arial"/>
                <a:cs typeface="Arial"/>
              </a:rPr>
              <a:t>Пораженные 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участки </a:t>
            </a:r>
            <a:r>
              <a:rPr sz="1200" b="1" spc="-15" dirty="0">
                <a:solidFill>
                  <a:srgbClr val="2B2E7F"/>
                </a:solidFill>
                <a:latin typeface="Arial"/>
                <a:cs typeface="Arial"/>
              </a:rPr>
              <a:t>нельзя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активно </a:t>
            </a:r>
            <a:r>
              <a:rPr sz="1200" b="1" spc="-20" dirty="0">
                <a:solidFill>
                  <a:srgbClr val="2B2E7F"/>
                </a:solidFill>
                <a:latin typeface="Arial"/>
                <a:cs typeface="Arial"/>
              </a:rPr>
              <a:t>согревать </a:t>
            </a:r>
            <a:r>
              <a:rPr sz="1200" b="1" spc="35" dirty="0">
                <a:solidFill>
                  <a:srgbClr val="2B2E7F"/>
                </a:solidFill>
                <a:latin typeface="Arial"/>
                <a:cs typeface="Arial"/>
              </a:rPr>
              <a:t>(например, </a:t>
            </a:r>
            <a:r>
              <a:rPr sz="1200" b="1" spc="4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2B2E7F"/>
                </a:solidFill>
                <a:latin typeface="Arial"/>
                <a:cs typeface="Arial"/>
              </a:rPr>
              <a:t>опускать</a:t>
            </a:r>
            <a:r>
              <a:rPr sz="1200" b="1" spc="-114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70" dirty="0">
                <a:solidFill>
                  <a:srgbClr val="2B2E7F"/>
                </a:solidFill>
                <a:latin typeface="Arial"/>
                <a:cs typeface="Arial"/>
              </a:rPr>
              <a:t>в</a:t>
            </a:r>
            <a:r>
              <a:rPr sz="1200" b="1" spc="-114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горячую</a:t>
            </a:r>
            <a:r>
              <a:rPr sz="1200" b="1" spc="-114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воду),</a:t>
            </a:r>
            <a:r>
              <a:rPr sz="1200" b="1" spc="-114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растирать,</a:t>
            </a:r>
            <a:r>
              <a:rPr sz="1200" b="1" spc="-114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B2E7F"/>
                </a:solidFill>
                <a:latin typeface="Arial"/>
                <a:cs typeface="Arial"/>
              </a:rPr>
              <a:t>массировать,</a:t>
            </a:r>
            <a:r>
              <a:rPr sz="1200" b="1" spc="-114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2B2E7F"/>
                </a:solidFill>
                <a:latin typeface="Arial"/>
                <a:cs typeface="Arial"/>
              </a:rPr>
              <a:t>смазывать </a:t>
            </a:r>
            <a:r>
              <a:rPr sz="1200" b="1" spc="-32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чем-либо!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Укутайте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одеяла,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необходимости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переоденьте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сухую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одежду.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650">
              <a:latin typeface="Lucida Sans Unicode"/>
              <a:cs typeface="Lucida Sans Unicode"/>
            </a:endParaRPr>
          </a:p>
          <a:p>
            <a:pPr marL="12700" marR="2554605">
              <a:lnSpc>
                <a:spcPct val="10000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Дайте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обильное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горячее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сладкое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питьё. 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Накормите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горячей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пищей.</a:t>
            </a:r>
            <a:endParaRPr sz="1000">
              <a:latin typeface="Lucida Sans Unicode"/>
              <a:cs typeface="Lucida Sans Unicode"/>
            </a:endParaRPr>
          </a:p>
          <a:p>
            <a:pPr marL="12700" algn="just">
              <a:lnSpc>
                <a:spcPts val="1420"/>
              </a:lnSpc>
              <a:spcBef>
                <a:spcPts val="40"/>
              </a:spcBef>
            </a:pP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Использование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алкоголя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2B2E7F"/>
                </a:solidFill>
                <a:latin typeface="Arial"/>
                <a:cs typeface="Arial"/>
              </a:rPr>
              <a:t>запрещено!</a:t>
            </a:r>
            <a:endParaRPr sz="1200">
              <a:latin typeface="Arial"/>
              <a:cs typeface="Arial"/>
            </a:endParaRPr>
          </a:p>
          <a:p>
            <a:pPr marL="12700" marR="398145">
              <a:lnSpc>
                <a:spcPts val="1200"/>
              </a:lnSpc>
              <a:spcBef>
                <a:spcPts val="2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 (самостоятельно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3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87743" y="515505"/>
            <a:ext cx="2030730" cy="1140460"/>
            <a:chOff x="287743" y="515505"/>
            <a:chExt cx="2030730" cy="1140460"/>
          </a:xfrm>
        </p:grpSpPr>
        <p:sp>
          <p:nvSpPr>
            <p:cNvPr id="8" name="object 8"/>
            <p:cNvSpPr/>
            <p:nvPr/>
          </p:nvSpPr>
          <p:spPr>
            <a:xfrm>
              <a:off x="287743" y="515505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1497" y="538022"/>
              <a:ext cx="1135291" cy="71198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4820" y="538022"/>
              <a:ext cx="756094" cy="10664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1497" y="1248033"/>
              <a:ext cx="1135291" cy="35648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87743" y="1731607"/>
            <a:ext cx="2030730" cy="1140460"/>
            <a:chOff x="287743" y="1731607"/>
            <a:chExt cx="2030730" cy="1140460"/>
          </a:xfrm>
        </p:grpSpPr>
        <p:sp>
          <p:nvSpPr>
            <p:cNvPr id="13" name="object 13"/>
            <p:cNvSpPr/>
            <p:nvPr/>
          </p:nvSpPr>
          <p:spPr>
            <a:xfrm>
              <a:off x="287743" y="1731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8510" y="1764373"/>
              <a:ext cx="1619489" cy="1090980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287502" y="2950807"/>
            <a:ext cx="2030730" cy="1140460"/>
            <a:chOff x="287502" y="2950807"/>
            <a:chExt cx="2030730" cy="1140460"/>
          </a:xfrm>
        </p:grpSpPr>
        <p:sp>
          <p:nvSpPr>
            <p:cNvPr id="16" name="object 16"/>
            <p:cNvSpPr/>
            <p:nvPr/>
          </p:nvSpPr>
          <p:spPr>
            <a:xfrm>
              <a:off x="287502" y="2950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8241" y="2953651"/>
              <a:ext cx="1763509" cy="1134376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287743" y="4170007"/>
            <a:ext cx="2030730" cy="870585"/>
            <a:chOff x="287743" y="4170007"/>
            <a:chExt cx="2030730" cy="870585"/>
          </a:xfrm>
        </p:grpSpPr>
        <p:sp>
          <p:nvSpPr>
            <p:cNvPr id="19" name="object 19"/>
            <p:cNvSpPr/>
            <p:nvPr/>
          </p:nvSpPr>
          <p:spPr>
            <a:xfrm>
              <a:off x="287743" y="4170007"/>
              <a:ext cx="2030730" cy="870585"/>
            </a:xfrm>
            <a:custGeom>
              <a:avLst/>
              <a:gdLst/>
              <a:ahLst/>
              <a:cxnLst/>
              <a:rect l="l" t="t" r="r" b="b"/>
              <a:pathLst>
                <a:path w="2030730" h="870585">
                  <a:moveTo>
                    <a:pt x="2030399" y="0"/>
                  </a:moveTo>
                  <a:lnTo>
                    <a:pt x="0" y="0"/>
                  </a:lnTo>
                  <a:lnTo>
                    <a:pt x="0" y="870000"/>
                  </a:lnTo>
                  <a:lnTo>
                    <a:pt x="2030399" y="870000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034" y="4214406"/>
              <a:ext cx="1345819" cy="793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52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rebuchet MS"/>
                <a:cs typeface="Trebuchet MS"/>
              </a:rPr>
              <a:t>49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299" y="156720"/>
            <a:ext cx="45726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B2E7F"/>
                </a:solidFill>
              </a:rPr>
              <a:t>6.6.</a:t>
            </a:r>
            <a:r>
              <a:rPr sz="1400" spc="-75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Первая</a:t>
            </a:r>
            <a:r>
              <a:rPr sz="1400" spc="-70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помощь</a:t>
            </a:r>
            <a:r>
              <a:rPr sz="1400" spc="-70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при</a:t>
            </a:r>
            <a:r>
              <a:rPr sz="1400" spc="-70" dirty="0">
                <a:solidFill>
                  <a:srgbClr val="2B2E7F"/>
                </a:solidFill>
              </a:rPr>
              <a:t> </a:t>
            </a:r>
            <a:r>
              <a:rPr sz="1400" spc="50" dirty="0">
                <a:solidFill>
                  <a:srgbClr val="2B2E7F"/>
                </a:solidFill>
              </a:rPr>
              <a:t>общем</a:t>
            </a:r>
            <a:r>
              <a:rPr sz="1400" spc="-75" dirty="0">
                <a:solidFill>
                  <a:srgbClr val="2B2E7F"/>
                </a:solidFill>
              </a:rPr>
              <a:t> </a:t>
            </a:r>
            <a:r>
              <a:rPr sz="1400" spc="50" dirty="0">
                <a:solidFill>
                  <a:srgbClr val="2B2E7F"/>
                </a:solidFill>
              </a:rPr>
              <a:t>переохлаждении.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46232" y="2976628"/>
            <a:ext cx="6938009" cy="170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6.7.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55" dirty="0">
                <a:solidFill>
                  <a:srgbClr val="2B2E7F"/>
                </a:solidFill>
                <a:latin typeface="Arial"/>
                <a:cs typeface="Arial"/>
              </a:rPr>
              <a:t>поражении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2B2E7F"/>
                </a:solidFill>
                <a:latin typeface="Arial"/>
                <a:cs typeface="Arial"/>
              </a:rPr>
              <a:t>электрическим</a:t>
            </a:r>
            <a:r>
              <a:rPr sz="14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40" dirty="0">
                <a:solidFill>
                  <a:srgbClr val="2B2E7F"/>
                </a:solidFill>
                <a:latin typeface="Arial"/>
                <a:cs typeface="Arial"/>
              </a:rPr>
              <a:t>током.</a:t>
            </a:r>
            <a:endParaRPr sz="1400">
              <a:latin typeface="Arial"/>
              <a:cs typeface="Arial"/>
            </a:endParaRPr>
          </a:p>
          <a:p>
            <a:pPr marL="2196465" algn="just">
              <a:lnSpc>
                <a:spcPct val="100000"/>
              </a:lnSpc>
              <a:spcBef>
                <a:spcPts val="765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экстренные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оперативные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службы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номеру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112.</a:t>
            </a:r>
            <a:endParaRPr sz="1000">
              <a:latin typeface="Lucida Sans Unicode"/>
              <a:cs typeface="Lucida Sans Unicode"/>
            </a:endParaRPr>
          </a:p>
          <a:p>
            <a:pPr marL="2196465" marR="5080" algn="just">
              <a:lnSpc>
                <a:spcPct val="100000"/>
              </a:lnSpc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свою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безопасность.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прикасайтесь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сразу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же,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поскольку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он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может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находиться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под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воздействием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электрического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тока.</a:t>
            </a:r>
            <a:endParaRPr sz="1000">
              <a:latin typeface="Lucida Sans Unicode"/>
              <a:cs typeface="Lucida Sans Unicode"/>
            </a:endParaRPr>
          </a:p>
          <a:p>
            <a:pPr marL="2196465" marR="5080" algn="just">
              <a:lnSpc>
                <a:spcPct val="100000"/>
              </a:lnSpc>
            </a:pP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возможности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отключите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источник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тока </a:t>
            </a:r>
            <a:r>
              <a:rPr sz="1000" spc="100" dirty="0">
                <a:solidFill>
                  <a:srgbClr val="231F20"/>
                </a:solidFill>
                <a:latin typeface="Lucida Sans Unicode"/>
                <a:cs typeface="Lucida Sans Unicode"/>
              </a:rPr>
              <a:t>–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случае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бытового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электричества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это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можно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сделать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самостоятельно,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воспользовавшись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выключателем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устройством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автоматического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отключения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электросчетчике.</a:t>
            </a:r>
            <a:endParaRPr sz="1000">
              <a:latin typeface="Lucida Sans Unicode"/>
              <a:cs typeface="Lucida Sans Unicode"/>
            </a:endParaRPr>
          </a:p>
          <a:p>
            <a:pPr marL="2196465" marR="5080" algn="just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поражении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электричеством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производстве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высоковольтных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электрических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сетях,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необходимо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дождаться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аварийно-спасательных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формирований.</a:t>
            </a:r>
            <a:endParaRPr sz="1000">
              <a:latin typeface="Lucida Sans Unicode"/>
              <a:cs typeface="Lucida Sans Unicode"/>
            </a:endParaRPr>
          </a:p>
          <a:p>
            <a:pPr marL="2196465" algn="just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подходе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 пострадавшему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земле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идите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мелкими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шагами.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0449" y="515630"/>
            <a:ext cx="47536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Занесите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теплое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помещение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согрейте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(укутайте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теплым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одеялом,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спасательным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покрывалом,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одеждой).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1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11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0449" y="1725178"/>
            <a:ext cx="4753610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сознании,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дайте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обильное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горячее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сладкое</a:t>
            </a:r>
            <a:r>
              <a:rPr sz="100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питьё.</a:t>
            </a:r>
            <a:r>
              <a:rPr sz="1000" spc="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Накормите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горячей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пищей.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Использование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алкоголя</a:t>
            </a:r>
            <a:r>
              <a:rPr sz="1200" b="1" spc="-5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2B2E7F"/>
                </a:solidFill>
                <a:latin typeface="Arial"/>
                <a:cs typeface="Arial"/>
              </a:rPr>
              <a:t>запрещено!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8647" y="512407"/>
            <a:ext cx="2030730" cy="1140460"/>
            <a:chOff x="358647" y="512407"/>
            <a:chExt cx="2030730" cy="1140460"/>
          </a:xfrm>
        </p:grpSpPr>
        <p:sp>
          <p:nvSpPr>
            <p:cNvPr id="8" name="object 8"/>
            <p:cNvSpPr/>
            <p:nvPr/>
          </p:nvSpPr>
          <p:spPr>
            <a:xfrm>
              <a:off x="358647" y="5124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401" y="534924"/>
              <a:ext cx="1135287" cy="7119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5714" y="534936"/>
              <a:ext cx="756091" cy="10664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2401" y="1244943"/>
              <a:ext cx="1135287" cy="356488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58647" y="1771154"/>
            <a:ext cx="2030730" cy="1146175"/>
            <a:chOff x="358647" y="1771154"/>
            <a:chExt cx="2030730" cy="1146175"/>
          </a:xfrm>
        </p:grpSpPr>
        <p:sp>
          <p:nvSpPr>
            <p:cNvPr id="13" name="object 13"/>
            <p:cNvSpPr/>
            <p:nvPr/>
          </p:nvSpPr>
          <p:spPr>
            <a:xfrm>
              <a:off x="358647" y="17711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9785" y="1771154"/>
              <a:ext cx="1649404" cy="1146009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346798" y="3295167"/>
            <a:ext cx="2030730" cy="1140460"/>
            <a:chOff x="346798" y="3295167"/>
            <a:chExt cx="2030730" cy="1140460"/>
          </a:xfrm>
        </p:grpSpPr>
        <p:sp>
          <p:nvSpPr>
            <p:cNvPr id="16" name="object 16"/>
            <p:cNvSpPr/>
            <p:nvPr/>
          </p:nvSpPr>
          <p:spPr>
            <a:xfrm>
              <a:off x="346798" y="32951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994" y="3325596"/>
              <a:ext cx="1171790" cy="74143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29714" y="3325596"/>
              <a:ext cx="782104" cy="11096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9994" y="4064952"/>
              <a:ext cx="1171790" cy="3702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04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231F20"/>
                </a:solidFill>
                <a:latin typeface="Trebuchet MS"/>
                <a:cs typeface="Trebuchet MS"/>
              </a:rPr>
              <a:t>50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7903" rIns="0" bIns="0" rtlCol="0">
            <a:spAutoFit/>
          </a:bodyPr>
          <a:lstStyle/>
          <a:p>
            <a:pPr marL="2207260" marR="5080">
              <a:lnSpc>
                <a:spcPct val="100000"/>
              </a:lnSpc>
              <a:spcBef>
                <a:spcPts val="100"/>
              </a:spcBef>
            </a:pP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Сбросьте</a:t>
            </a:r>
            <a:r>
              <a:rPr sz="1000" b="0" spc="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b="0" spc="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провод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сухим,</a:t>
            </a:r>
            <a:r>
              <a:rPr sz="1000" b="0" spc="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проводящим</a:t>
            </a:r>
            <a:r>
              <a:rPr sz="1000" b="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ток,</a:t>
            </a:r>
            <a:r>
              <a:rPr sz="1000" b="0" spc="1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предметом</a:t>
            </a:r>
            <a:r>
              <a:rPr sz="1000" b="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(палка, </a:t>
            </a:r>
            <a:r>
              <a:rPr sz="1000" b="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пластик).</a:t>
            </a:r>
            <a:endParaRPr sz="1000">
              <a:latin typeface="Lucida Sans Unicode"/>
              <a:cs typeface="Lucida Sans Unicode"/>
            </a:endParaRPr>
          </a:p>
          <a:p>
            <a:pPr marL="2207260" marR="5080">
              <a:lnSpc>
                <a:spcPct val="100000"/>
              </a:lnSpc>
            </a:pP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Оттащите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одежду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менее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чем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10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метров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000" b="0" spc="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места</a:t>
            </a:r>
            <a:r>
              <a:rPr sz="1000" b="0" spc="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касания </a:t>
            </a:r>
            <a:r>
              <a:rPr sz="1000" b="0" spc="-3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проводом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земли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оборудования,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находящегося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под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напряжением.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2000" y="1470970"/>
            <a:ext cx="1047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45" dirty="0">
                <a:solidFill>
                  <a:srgbClr val="231F20"/>
                </a:solidFill>
                <a:latin typeface="Lucida Sans Unicode"/>
                <a:cs typeface="Lucida Sans Unicode"/>
              </a:rPr>
              <a:t>О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523" y="216014"/>
            <a:ext cx="2525395" cy="2491105"/>
            <a:chOff x="20523" y="216014"/>
            <a:chExt cx="2525395" cy="2491105"/>
          </a:xfrm>
        </p:grpSpPr>
        <p:sp>
          <p:nvSpPr>
            <p:cNvPr id="6" name="object 6"/>
            <p:cNvSpPr/>
            <p:nvPr/>
          </p:nvSpPr>
          <p:spPr>
            <a:xfrm>
              <a:off x="287502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302" y="251993"/>
              <a:ext cx="1889402" cy="10347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7502" y="14268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23" y="1286700"/>
              <a:ext cx="2524950" cy="3563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523" y="1640461"/>
              <a:ext cx="420830" cy="10665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24659" y="1640461"/>
              <a:ext cx="420814" cy="106653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734" y="2566886"/>
              <a:ext cx="1688549" cy="11868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8087" y="1479067"/>
              <a:ext cx="67373" cy="11733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459300" y="1430030"/>
            <a:ext cx="27203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45" dirty="0">
                <a:solidFill>
                  <a:srgbClr val="EAEAEA"/>
                </a:solidFill>
                <a:latin typeface="Lucida Sans Unicode"/>
                <a:cs typeface="Lucida Sans Unicode"/>
              </a:rPr>
              <a:t>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пределите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наличие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самостоятельного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7502" y="1286700"/>
            <a:ext cx="2030730" cy="1280795"/>
            <a:chOff x="287502" y="1286700"/>
            <a:chExt cx="2030730" cy="128079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7502" y="1286700"/>
              <a:ext cx="2030399" cy="6939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7502" y="1426807"/>
              <a:ext cx="2030399" cy="114007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479017" y="2882111"/>
            <a:ext cx="27432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79017" y="3034511"/>
            <a:ext cx="2819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79017" y="3186911"/>
            <a:ext cx="28448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79017" y="3339311"/>
            <a:ext cx="27368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63904" y="3907989"/>
            <a:ext cx="47536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было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сохранено)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придайте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устойчивое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боковое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постоянный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контроль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94513" y="2685567"/>
            <a:ext cx="2452370" cy="1167130"/>
            <a:chOff x="294513" y="2685567"/>
            <a:chExt cx="2452370" cy="1167130"/>
          </a:xfrm>
        </p:grpSpPr>
        <p:sp>
          <p:nvSpPr>
            <p:cNvPr id="24" name="object 24"/>
            <p:cNvSpPr/>
            <p:nvPr/>
          </p:nvSpPr>
          <p:spPr>
            <a:xfrm>
              <a:off x="294513" y="26855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9286" y="2910751"/>
              <a:ext cx="1697469" cy="94170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89174" y="2910751"/>
              <a:ext cx="257568" cy="9859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86888" y="3039948"/>
              <a:ext cx="259867" cy="12001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89174" y="3192348"/>
              <a:ext cx="257568" cy="12001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80792" y="3376879"/>
              <a:ext cx="265963" cy="87871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2466317" y="2688789"/>
            <a:ext cx="475361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приступайте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сердечно-легочной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реанимации.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EAEAEA"/>
                </a:solidFill>
                <a:latin typeface="Lucida Sans Unicode"/>
                <a:cs typeface="Lucida Sans Unicode"/>
              </a:rPr>
              <a:t>Вызо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вите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EAEAEA"/>
                </a:solidFill>
                <a:latin typeface="Lucida Sans Unicode"/>
                <a:cs typeface="Lucida Sans Unicode"/>
              </a:rPr>
              <a:t>помо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щь,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этого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не было сделано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ранее.</a:t>
            </a:r>
            <a:endParaRPr sz="10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85" dirty="0">
                <a:solidFill>
                  <a:srgbClr val="EAEAEA"/>
                </a:solidFill>
                <a:latin typeface="Lucida Sans Unicode"/>
                <a:cs typeface="Lucida Sans Unicode"/>
              </a:rPr>
              <a:t>Пров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СЛР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самостоятельного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EAEAEA"/>
                </a:solidFill>
                <a:latin typeface="Lucida Sans Unicode"/>
                <a:cs typeface="Lucida Sans Unicode"/>
              </a:rPr>
              <a:t>меди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цинского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персонала.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86537" y="3904767"/>
            <a:ext cx="2046605" cy="1140460"/>
            <a:chOff x="286537" y="3904767"/>
            <a:chExt cx="2046605" cy="1140460"/>
          </a:xfrm>
        </p:grpSpPr>
        <p:sp>
          <p:nvSpPr>
            <p:cNvPr id="32" name="object 32"/>
            <p:cNvSpPr/>
            <p:nvPr/>
          </p:nvSpPr>
          <p:spPr>
            <a:xfrm>
              <a:off x="292163" y="390476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9"/>
                  </a:lnTo>
                  <a:lnTo>
                    <a:pt x="2030399" y="1140079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6537" y="3953954"/>
              <a:ext cx="5638" cy="101455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22563" y="3953954"/>
              <a:ext cx="10337" cy="101455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2176" y="3953954"/>
              <a:ext cx="1626120" cy="67758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16164" y="3953954"/>
              <a:ext cx="406398" cy="101455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2176" y="4629409"/>
              <a:ext cx="1626120" cy="339097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126377" y="2896349"/>
            <a:ext cx="2199005" cy="943610"/>
            <a:chOff x="126377" y="2896349"/>
            <a:chExt cx="2199005" cy="943610"/>
          </a:xfrm>
        </p:grpSpPr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6377" y="2896349"/>
              <a:ext cx="922909" cy="94340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4513" y="2896349"/>
              <a:ext cx="2030399" cy="94340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9286" y="2910751"/>
              <a:ext cx="774560" cy="914895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1031364" y="2698630"/>
            <a:ext cx="11785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937894" algn="l"/>
              </a:tabLst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30	2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2636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Trebuchet MS"/>
                <a:cs typeface="Trebuchet MS"/>
              </a:rPr>
              <a:t>51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299" y="149089"/>
            <a:ext cx="6452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B2E7F"/>
                </a:solidFill>
              </a:rPr>
              <a:t>6.8.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Первая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помощь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при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50" dirty="0">
                <a:solidFill>
                  <a:srgbClr val="2B2E7F"/>
                </a:solidFill>
              </a:rPr>
              <a:t>укусах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5" dirty="0">
                <a:solidFill>
                  <a:srgbClr val="2B2E7F"/>
                </a:solidFill>
              </a:rPr>
              <a:t>или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45" dirty="0">
                <a:solidFill>
                  <a:srgbClr val="2B2E7F"/>
                </a:solidFill>
              </a:rPr>
              <a:t>ужаливаниях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-20" dirty="0">
                <a:solidFill>
                  <a:srgbClr val="2B2E7F"/>
                </a:solidFill>
              </a:rPr>
              <a:t>ядовитых</a:t>
            </a:r>
            <a:r>
              <a:rPr sz="1400" spc="-65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животных.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47299" y="429369"/>
            <a:ext cx="6938009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6.8.1.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0" dirty="0">
                <a:solidFill>
                  <a:srgbClr val="2B2E7F"/>
                </a:solidFill>
                <a:latin typeface="Arial"/>
                <a:cs typeface="Arial"/>
              </a:rPr>
              <a:t>укусе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0" dirty="0">
                <a:solidFill>
                  <a:srgbClr val="2B2E7F"/>
                </a:solidFill>
                <a:latin typeface="Arial"/>
                <a:cs typeface="Arial"/>
              </a:rPr>
              <a:t>змеи.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Arial"/>
              <a:cs typeface="Arial"/>
            </a:endParaRPr>
          </a:p>
          <a:p>
            <a:pPr marL="2196465" marR="5080">
              <a:lnSpc>
                <a:spcPct val="100000"/>
              </a:lnSpc>
              <a:spcBef>
                <a:spcPts val="5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Ограничьте</a:t>
            </a:r>
            <a:r>
              <a:rPr sz="10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подвижность</a:t>
            </a:r>
            <a:r>
              <a:rPr sz="10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пострадавшей</a:t>
            </a:r>
            <a:r>
              <a:rPr sz="10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конечности.</a:t>
            </a:r>
            <a:r>
              <a:rPr sz="1000" spc="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укусе</a:t>
            </a:r>
            <a:r>
              <a:rPr sz="10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ноги</a:t>
            </a:r>
            <a:r>
              <a:rPr sz="1000" spc="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прибинтуйте</a:t>
            </a:r>
            <a:r>
              <a:rPr sz="1000" spc="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ее </a:t>
            </a:r>
            <a:r>
              <a:rPr sz="1000" spc="-3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другой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ноге.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6601" y="2039630"/>
            <a:ext cx="47536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укусе</a:t>
            </a:r>
            <a:r>
              <a:rPr sz="1000" spc="204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руки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70" dirty="0">
                <a:solidFill>
                  <a:srgbClr val="231F20"/>
                </a:solidFill>
                <a:latin typeface="Lucida Sans Unicode"/>
                <a:cs typeface="Lucida Sans Unicode"/>
              </a:rPr>
              <a:t>—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зафиксируйте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ее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туловищу</a:t>
            </a:r>
            <a:r>
              <a:rPr sz="100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согнутом</a:t>
            </a:r>
            <a:r>
              <a:rPr sz="1000" spc="-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положении.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Можно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приложить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холод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месту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укуса.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9301" y="3452152"/>
            <a:ext cx="27432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39301" y="3604552"/>
            <a:ext cx="28194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9301" y="3756952"/>
            <a:ext cx="28448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Пров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39301" y="3909352"/>
            <a:ext cx="27368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4749" y="2036407"/>
            <a:ext cx="2030730" cy="1140460"/>
            <a:chOff x="354749" y="2036407"/>
            <a:chExt cx="2030730" cy="1140460"/>
          </a:xfrm>
        </p:grpSpPr>
        <p:sp>
          <p:nvSpPr>
            <p:cNvPr id="11" name="object 11"/>
            <p:cNvSpPr/>
            <p:nvPr/>
          </p:nvSpPr>
          <p:spPr>
            <a:xfrm>
              <a:off x="354749" y="20364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0999" y="2068662"/>
              <a:ext cx="1122845" cy="1075568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498" y="817207"/>
            <a:ext cx="2030399" cy="114007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354749" y="3255607"/>
            <a:ext cx="2458720" cy="1140460"/>
            <a:chOff x="354749" y="3255607"/>
            <a:chExt cx="2458720" cy="1140460"/>
          </a:xfrm>
        </p:grpSpPr>
        <p:sp>
          <p:nvSpPr>
            <p:cNvPr id="15" name="object 15"/>
            <p:cNvSpPr/>
            <p:nvPr/>
          </p:nvSpPr>
          <p:spPr>
            <a:xfrm>
              <a:off x="354749" y="3255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9418" y="3453993"/>
              <a:ext cx="403479" cy="58324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9410" y="3456571"/>
              <a:ext cx="263499" cy="1228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7124" y="3642118"/>
              <a:ext cx="265785" cy="772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9410" y="3762400"/>
              <a:ext cx="263499" cy="12000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41028" y="3946918"/>
              <a:ext cx="271868" cy="8788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2526548" y="3258830"/>
            <a:ext cx="475361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признаков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жизни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приступайте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к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сердечно-легочной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реанимации.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EAEAEA"/>
                </a:solidFill>
                <a:latin typeface="Lucida Sans Unicode"/>
                <a:cs typeface="Lucida Sans Unicode"/>
              </a:rPr>
              <a:t>Вызо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вите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EAEAEA"/>
                </a:solidFill>
                <a:latin typeface="Lucida Sans Unicode"/>
                <a:cs typeface="Lucida Sans Unicode"/>
              </a:rPr>
              <a:t>помо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щь.</a:t>
            </a:r>
            <a:endParaRPr sz="10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85" dirty="0">
                <a:solidFill>
                  <a:srgbClr val="EAEAEA"/>
                </a:solidFill>
                <a:latin typeface="Lucida Sans Unicode"/>
                <a:cs typeface="Lucida Sans Unicode"/>
              </a:rPr>
              <a:t>Пров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одите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СЛР</a:t>
            </a: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самостоятельного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EAEAEA"/>
                </a:solidFill>
                <a:latin typeface="Lucida Sans Unicode"/>
                <a:cs typeface="Lucida Sans Unicode"/>
              </a:rPr>
              <a:t>меди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цинского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персонала.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2531" y="3439591"/>
            <a:ext cx="2192655" cy="956310"/>
            <a:chOff x="192531" y="3439591"/>
            <a:chExt cx="2192655" cy="956310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5428" y="3453993"/>
              <a:ext cx="1269720" cy="94169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2531" y="3439591"/>
              <a:ext cx="1697456" cy="94339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5428" y="3453993"/>
              <a:ext cx="774560" cy="928992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084812" y="3241863"/>
            <a:ext cx="11912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0594" algn="l"/>
              </a:tabLst>
            </a:pPr>
            <a:r>
              <a:rPr sz="3000" b="1" spc="114" dirty="0">
                <a:solidFill>
                  <a:srgbClr val="CC171E"/>
                </a:solidFill>
                <a:latin typeface="Arial"/>
                <a:cs typeface="Arial"/>
              </a:rPr>
              <a:t>30	2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492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52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65433" y="224848"/>
            <a:ext cx="47536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восстановления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(или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было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сохранено)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придайте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устойчивое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боковое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постоянный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контроль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дыханием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9549" y="3106478"/>
            <a:ext cx="43300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Приложите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холод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к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месту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укуса.</a:t>
            </a:r>
            <a:endParaRPr sz="1000">
              <a:latin typeface="Lucida Sans Unicode"/>
              <a:cs typeface="Lucida Sans Unicode"/>
            </a:endParaRPr>
          </a:p>
          <a:p>
            <a:pPr marL="12700" marR="234950">
              <a:lnSpc>
                <a:spcPct val="100000"/>
              </a:lnSpc>
              <a:spcBef>
                <a:spcPts val="40"/>
              </a:spcBef>
            </a:pP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возникновении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аллергической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0" dirty="0">
                <a:solidFill>
                  <a:srgbClr val="2B2E7F"/>
                </a:solidFill>
                <a:latin typeface="Arial"/>
                <a:cs typeface="Arial"/>
              </a:rPr>
              <a:t>реакции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B2E7F"/>
                </a:solidFill>
                <a:latin typeface="Arial"/>
                <a:cs typeface="Arial"/>
              </a:rPr>
              <a:t>следует </a:t>
            </a:r>
            <a:r>
              <a:rPr sz="1200" b="1" spc="-32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B2E7F"/>
                </a:solidFill>
                <a:latin typeface="Arial"/>
                <a:cs typeface="Arial"/>
              </a:rPr>
              <a:t>обратиться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14" dirty="0">
                <a:solidFill>
                  <a:srgbClr val="2B2E7F"/>
                </a:solidFill>
                <a:latin typeface="Arial"/>
                <a:cs typeface="Arial"/>
              </a:rPr>
              <a:t>к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врачу.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Следите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Lucida Sans Unicode"/>
                <a:cs typeface="Lucida Sans Unicode"/>
              </a:rPr>
              <a:t>за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состоянием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до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прибытия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медицинского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работника.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87997" y="221627"/>
            <a:ext cx="2046605" cy="1140460"/>
            <a:chOff x="287997" y="221627"/>
            <a:chExt cx="2046605" cy="1140460"/>
          </a:xfrm>
        </p:grpSpPr>
        <p:sp>
          <p:nvSpPr>
            <p:cNvPr id="6" name="object 6"/>
            <p:cNvSpPr/>
            <p:nvPr/>
          </p:nvSpPr>
          <p:spPr>
            <a:xfrm>
              <a:off x="293636" y="22162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997" y="270827"/>
              <a:ext cx="5638" cy="10145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4023" y="270827"/>
              <a:ext cx="10337" cy="10145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636" y="270827"/>
              <a:ext cx="1626120" cy="67757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17636" y="270827"/>
              <a:ext cx="406387" cy="10145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3636" y="946277"/>
              <a:ext cx="1626120" cy="339089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287743" y="1884007"/>
            <a:ext cx="2030730" cy="1140460"/>
          </a:xfrm>
          <a:custGeom>
            <a:avLst/>
            <a:gdLst/>
            <a:ahLst/>
            <a:cxnLst/>
            <a:rect l="l" t="t" r="r" b="b"/>
            <a:pathLst>
              <a:path w="2030730" h="1140460">
                <a:moveTo>
                  <a:pt x="2030399" y="0"/>
                </a:moveTo>
                <a:lnTo>
                  <a:pt x="0" y="0"/>
                </a:lnTo>
                <a:lnTo>
                  <a:pt x="0" y="1140078"/>
                </a:lnTo>
                <a:lnTo>
                  <a:pt x="2030399" y="1140078"/>
                </a:lnTo>
                <a:lnTo>
                  <a:pt x="2030399" y="0"/>
                </a:lnTo>
                <a:close/>
              </a:path>
            </a:pathLst>
          </a:custGeom>
          <a:solidFill>
            <a:srgbClr val="EA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75299" y="1521104"/>
            <a:ext cx="477774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6.8.2.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0" dirty="0">
                <a:solidFill>
                  <a:srgbClr val="2B2E7F"/>
                </a:solidFill>
                <a:latin typeface="Arial"/>
                <a:cs typeface="Arial"/>
              </a:rPr>
              <a:t>укусе</a:t>
            </a:r>
            <a:r>
              <a:rPr sz="1200" b="1" spc="-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насекомых.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Arial"/>
              <a:cs typeface="Arial"/>
            </a:endParaRPr>
          </a:p>
          <a:p>
            <a:pPr marL="2196465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Lucida Sans Unicode"/>
                <a:cs typeface="Lucida Sans Unicode"/>
              </a:rPr>
              <a:t>укусе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насекомого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удалите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жало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из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ранки.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87743" y="3103207"/>
            <a:ext cx="2030730" cy="1140460"/>
            <a:chOff x="287743" y="3103207"/>
            <a:chExt cx="2030730" cy="1140460"/>
          </a:xfrm>
        </p:grpSpPr>
        <p:sp>
          <p:nvSpPr>
            <p:cNvPr id="15" name="object 15"/>
            <p:cNvSpPr/>
            <p:nvPr/>
          </p:nvSpPr>
          <p:spPr>
            <a:xfrm>
              <a:off x="287743" y="31032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6532" y="3128607"/>
              <a:ext cx="1269765" cy="1068450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9761" y="1907006"/>
            <a:ext cx="1464727" cy="1084211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492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231F20"/>
                </a:solidFill>
                <a:latin typeface="Trebuchet MS"/>
                <a:cs typeface="Trebuchet MS"/>
              </a:rPr>
              <a:t>53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299" y="156720"/>
            <a:ext cx="32251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2B2E7F"/>
                </a:solidFill>
              </a:rPr>
              <a:t>6.9.</a:t>
            </a:r>
            <a:r>
              <a:rPr sz="1400" spc="-80" dirty="0">
                <a:solidFill>
                  <a:srgbClr val="2B2E7F"/>
                </a:solidFill>
              </a:rPr>
              <a:t> </a:t>
            </a:r>
            <a:r>
              <a:rPr sz="1400" spc="20" dirty="0">
                <a:solidFill>
                  <a:srgbClr val="2B2E7F"/>
                </a:solidFill>
              </a:rPr>
              <a:t>Первая</a:t>
            </a:r>
            <a:r>
              <a:rPr sz="1400" spc="-80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помощь</a:t>
            </a:r>
            <a:r>
              <a:rPr sz="1400" spc="-80" dirty="0">
                <a:solidFill>
                  <a:srgbClr val="2B2E7F"/>
                </a:solidFill>
              </a:rPr>
              <a:t> </a:t>
            </a:r>
            <a:r>
              <a:rPr sz="1400" spc="25" dirty="0">
                <a:solidFill>
                  <a:srgbClr val="2B2E7F"/>
                </a:solidFill>
              </a:rPr>
              <a:t>при</a:t>
            </a:r>
            <a:r>
              <a:rPr sz="1400" spc="-80" dirty="0">
                <a:solidFill>
                  <a:srgbClr val="2B2E7F"/>
                </a:solidFill>
              </a:rPr>
              <a:t> </a:t>
            </a:r>
            <a:r>
              <a:rPr sz="1400" spc="50" dirty="0">
                <a:solidFill>
                  <a:srgbClr val="2B2E7F"/>
                </a:solidFill>
              </a:rPr>
              <a:t>обмороке.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47121" y="2937157"/>
            <a:ext cx="6938009" cy="1261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60" dirty="0">
                <a:solidFill>
                  <a:srgbClr val="2B2E7F"/>
                </a:solidFill>
                <a:latin typeface="Arial"/>
                <a:cs typeface="Arial"/>
              </a:rPr>
              <a:t>6.10.</a:t>
            </a:r>
            <a:r>
              <a:rPr sz="1400" b="1" spc="-7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2B2E7F"/>
                </a:solidFill>
                <a:latin typeface="Arial"/>
                <a:cs typeface="Arial"/>
              </a:rPr>
              <a:t>Первая</a:t>
            </a:r>
            <a:r>
              <a:rPr sz="1400" b="1" spc="-7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B2E7F"/>
                </a:solidFill>
                <a:latin typeface="Arial"/>
                <a:cs typeface="Arial"/>
              </a:rPr>
              <a:t>помощь</a:t>
            </a:r>
            <a:r>
              <a:rPr sz="1400" b="1" spc="-7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B2E7F"/>
                </a:solidFill>
                <a:latin typeface="Arial"/>
                <a:cs typeface="Arial"/>
              </a:rPr>
              <a:t>при</a:t>
            </a:r>
            <a:r>
              <a:rPr sz="1400" b="1" spc="-7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2B2E7F"/>
                </a:solidFill>
                <a:latin typeface="Arial"/>
                <a:cs typeface="Arial"/>
              </a:rPr>
              <a:t>судорожных</a:t>
            </a:r>
            <a:r>
              <a:rPr sz="14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2B2E7F"/>
                </a:solidFill>
                <a:latin typeface="Arial"/>
                <a:cs typeface="Arial"/>
              </a:rPr>
              <a:t>состояниях.</a:t>
            </a:r>
            <a:endParaRPr sz="1400">
              <a:latin typeface="Arial"/>
              <a:cs typeface="Arial"/>
            </a:endParaRPr>
          </a:p>
          <a:p>
            <a:pPr marL="2197100" marR="5080" algn="just">
              <a:lnSpc>
                <a:spcPct val="100000"/>
              </a:lnSpc>
              <a:spcBef>
                <a:spcPts val="85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Признаки: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неожиданные,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неконтролируемые,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ритмичные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мышечные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сокращения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(конвульсии),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нерегулярное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временное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отсутствие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дыхания/сознания,</a:t>
            </a: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отделение 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слюны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пены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изо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рта,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закатывание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глаз,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возможно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прикусывание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языка.</a:t>
            </a:r>
            <a:endParaRPr sz="1000">
              <a:latin typeface="Lucida Sans Unicode"/>
              <a:cs typeface="Lucida Sans Unicode"/>
            </a:endParaRPr>
          </a:p>
          <a:p>
            <a:pPr marL="2197100" marR="5080" algn="just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39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возникновении</a:t>
            </a:r>
            <a:r>
              <a:rPr sz="1000" spc="3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судорожных</a:t>
            </a:r>
            <a:r>
              <a:rPr sz="1000" spc="3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состояний</a:t>
            </a:r>
            <a:r>
              <a:rPr sz="1000" spc="3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поддержите</a:t>
            </a:r>
            <a:r>
              <a:rPr sz="1000" spc="114" dirty="0">
                <a:solidFill>
                  <a:srgbClr val="231F20"/>
                </a:solidFill>
                <a:latin typeface="Lucida Sans Unicode"/>
                <a:cs typeface="Lucida Sans Unicode"/>
              </a:rPr>
              <a:t> 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3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(если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он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падает),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удерживайте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(но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давите)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голову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туловище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пострадавшего,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оберегая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от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1549" y="515630"/>
            <a:ext cx="47536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Признаки: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бледность,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внезапная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кратковременная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потеря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сознания.</a:t>
            </a:r>
            <a:endParaRPr sz="10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Придайте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пострадавшему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устойчивое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боковое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ослабьте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галстук,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расстегните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ворот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верхней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одежды,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ослабьте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брючный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ремень,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снимите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обувь,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обеспечьте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доступ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свежего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воздуха.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1549" y="1734830"/>
            <a:ext cx="4753610" cy="701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Если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восстанавливается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более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3-5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минут,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или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40"/>
              </a:spcBef>
            </a:pP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В</a:t>
            </a:r>
            <a:r>
              <a:rPr sz="1200" b="1" spc="-1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любом</a:t>
            </a:r>
            <a:r>
              <a:rPr sz="1200" b="1" spc="-1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2B2E7F"/>
                </a:solidFill>
                <a:latin typeface="Arial"/>
                <a:cs typeface="Arial"/>
              </a:rPr>
              <a:t>случае</a:t>
            </a:r>
            <a:r>
              <a:rPr sz="1200" b="1" spc="-1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B2E7F"/>
                </a:solidFill>
                <a:latin typeface="Arial"/>
                <a:cs typeface="Arial"/>
              </a:rPr>
              <a:t>следует</a:t>
            </a:r>
            <a:r>
              <a:rPr sz="1200" b="1" spc="-1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B2E7F"/>
                </a:solidFill>
                <a:latin typeface="Arial"/>
                <a:cs typeface="Arial"/>
              </a:rPr>
              <a:t>обратиться</a:t>
            </a:r>
            <a:r>
              <a:rPr sz="1200" b="1" spc="-1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14" dirty="0">
                <a:solidFill>
                  <a:srgbClr val="2B2E7F"/>
                </a:solidFill>
                <a:latin typeface="Arial"/>
                <a:cs typeface="Arial"/>
              </a:rPr>
              <a:t>к</a:t>
            </a:r>
            <a:r>
              <a:rPr sz="1200" b="1" spc="-1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врачу</a:t>
            </a:r>
            <a:r>
              <a:rPr sz="1200" b="1" spc="-1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2B2E7F"/>
                </a:solidFill>
                <a:latin typeface="Arial"/>
                <a:cs typeface="Arial"/>
              </a:rPr>
              <a:t>для</a:t>
            </a:r>
            <a:r>
              <a:rPr sz="1200" b="1" spc="-16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обследования </a:t>
            </a:r>
            <a:r>
              <a:rPr sz="1200" b="1" spc="-32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и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определения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причины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45" dirty="0">
                <a:solidFill>
                  <a:srgbClr val="2B2E7F"/>
                </a:solidFill>
                <a:latin typeface="Arial"/>
                <a:cs typeface="Arial"/>
              </a:rPr>
              <a:t>обморока.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9752" y="512407"/>
            <a:ext cx="2030730" cy="1140460"/>
            <a:chOff x="359752" y="512407"/>
            <a:chExt cx="2030730" cy="1140460"/>
          </a:xfrm>
        </p:grpSpPr>
        <p:sp>
          <p:nvSpPr>
            <p:cNvPr id="8" name="object 8"/>
            <p:cNvSpPr/>
            <p:nvPr/>
          </p:nvSpPr>
          <p:spPr>
            <a:xfrm>
              <a:off x="359752" y="5124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296" y="558050"/>
              <a:ext cx="1607305" cy="1048791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73672" y="3206077"/>
            <a:ext cx="2202815" cy="1239520"/>
            <a:chOff x="273672" y="3206077"/>
            <a:chExt cx="2202815" cy="1239520"/>
          </a:xfrm>
        </p:grpSpPr>
        <p:sp>
          <p:nvSpPr>
            <p:cNvPr id="11" name="object 11"/>
            <p:cNvSpPr/>
            <p:nvPr/>
          </p:nvSpPr>
          <p:spPr>
            <a:xfrm>
              <a:off x="359752" y="3255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672" y="3206077"/>
              <a:ext cx="1763699" cy="4139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672" y="3206077"/>
              <a:ext cx="2202561" cy="123912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752" y="3255607"/>
              <a:ext cx="1625981" cy="76088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3905" y="3255607"/>
              <a:ext cx="406247" cy="114007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9752" y="4014660"/>
              <a:ext cx="1625993" cy="381025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59752" y="1731607"/>
            <a:ext cx="2030730" cy="1140460"/>
            <a:chOff x="359752" y="1731607"/>
            <a:chExt cx="2030730" cy="1140460"/>
          </a:xfrm>
        </p:grpSpPr>
        <p:sp>
          <p:nvSpPr>
            <p:cNvPr id="18" name="object 18"/>
            <p:cNvSpPr/>
            <p:nvPr/>
          </p:nvSpPr>
          <p:spPr>
            <a:xfrm>
              <a:off x="359752" y="1731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7857" y="1768106"/>
              <a:ext cx="1474177" cy="10766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231F20"/>
                </a:solidFill>
                <a:latin typeface="Trebuchet MS"/>
                <a:cs typeface="Trebuchet MS"/>
              </a:rPr>
              <a:t>54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9798" y="219230"/>
            <a:ext cx="4753610" cy="1005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После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завершения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приступа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может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наступить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кратковременная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потеря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сознания.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Придайте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устойчивое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боковое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положение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В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любом </a:t>
            </a:r>
            <a:r>
              <a:rPr sz="1200" b="1" spc="5" dirty="0">
                <a:solidFill>
                  <a:srgbClr val="2B2E7F"/>
                </a:solidFill>
                <a:latin typeface="Arial"/>
                <a:cs typeface="Arial"/>
              </a:rPr>
              <a:t>случае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при </a:t>
            </a:r>
            <a:r>
              <a:rPr sz="1200" b="1" spc="15" dirty="0">
                <a:solidFill>
                  <a:srgbClr val="2B2E7F"/>
                </a:solidFill>
                <a:latin typeface="Arial"/>
                <a:cs typeface="Arial"/>
              </a:rPr>
              <a:t>возникновении </a:t>
            </a:r>
            <a:r>
              <a:rPr sz="1200" b="1" spc="20" dirty="0">
                <a:solidFill>
                  <a:srgbClr val="2B2E7F"/>
                </a:solidFill>
                <a:latin typeface="Arial"/>
                <a:cs typeface="Arial"/>
              </a:rPr>
              <a:t>судорожных </a:t>
            </a:r>
            <a:r>
              <a:rPr sz="1200" b="1" spc="-25" dirty="0">
                <a:solidFill>
                  <a:srgbClr val="2B2E7F"/>
                </a:solidFill>
                <a:latin typeface="Arial"/>
                <a:cs typeface="Arial"/>
              </a:rPr>
              <a:t>состояний </a:t>
            </a:r>
            <a:r>
              <a:rPr sz="1200" b="1" spc="-2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2B2E7F"/>
                </a:solidFill>
                <a:latin typeface="Arial"/>
                <a:cs typeface="Arial"/>
              </a:rPr>
              <a:t>следует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2B2E7F"/>
                </a:solidFill>
                <a:latin typeface="Arial"/>
                <a:cs typeface="Arial"/>
              </a:rPr>
              <a:t>обратиться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14" dirty="0">
                <a:solidFill>
                  <a:srgbClr val="2B2E7F"/>
                </a:solidFill>
                <a:latin typeface="Arial"/>
                <a:cs typeface="Arial"/>
              </a:rPr>
              <a:t>к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врачу.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9300" y="2493271"/>
            <a:ext cx="4753610" cy="170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некоторых</a:t>
            </a:r>
            <a:r>
              <a:rPr sz="1000" spc="-1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случаях</a:t>
            </a:r>
            <a:r>
              <a:rPr sz="1000" spc="-1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состояние</a:t>
            </a:r>
            <a:r>
              <a:rPr sz="1000" spc="-1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</a:t>
            </a:r>
            <a:r>
              <a:rPr sz="1000" spc="-1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может</a:t>
            </a:r>
            <a:r>
              <a:rPr sz="1000" spc="-1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ухудшаться</a:t>
            </a:r>
            <a:r>
              <a:rPr sz="1000" spc="-1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из-за</a:t>
            </a:r>
            <a:r>
              <a:rPr sz="1000" spc="-1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ранее</a:t>
            </a:r>
            <a:r>
              <a:rPr sz="1000" spc="-1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Lucida Sans Unicode"/>
                <a:cs typeface="Lucida Sans Unicode"/>
              </a:rPr>
              <a:t>выявленных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заболеваний.</a:t>
            </a:r>
            <a:r>
              <a:rPr sz="1000" spc="-1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таких</a:t>
            </a:r>
            <a:r>
              <a:rPr sz="1000" spc="-1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случаях</a:t>
            </a:r>
            <a:r>
              <a:rPr sz="1000" spc="-1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может</a:t>
            </a:r>
            <a:r>
              <a:rPr sz="1000" spc="-1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потребоваться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</a:t>
            </a:r>
            <a:r>
              <a:rPr sz="1000" spc="-1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пострадавшему</a:t>
            </a:r>
            <a:r>
              <a:rPr sz="1000" spc="-1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принятии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лекарственных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препаратов,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назначенных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ранее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лечащим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врачом.</a:t>
            </a:r>
            <a:endParaRPr sz="10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оказании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первой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(если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пострадавший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сознании)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спросите,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есть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ли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Lucida Sans Unicode"/>
                <a:cs typeface="Lucida Sans Unicode"/>
              </a:rPr>
              <a:t>у</a:t>
            </a:r>
            <a:r>
              <a:rPr sz="1000" spc="-15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него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какие-то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заболевания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(например,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диабет,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повышенное/пониженное давление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и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пр.)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принимает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ли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он</a:t>
            </a:r>
            <a:r>
              <a:rPr sz="1000" spc="-12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какие-то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лекарственные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препараты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постоянной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основе.</a:t>
            </a:r>
            <a:endParaRPr sz="10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Спросите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самочувствии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пострадавшего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(в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виду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Lucida Sans Unicode"/>
                <a:cs typeface="Lucida Sans Unicode"/>
              </a:rPr>
              <a:t>заболевания)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нужно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ли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ему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сейчас </a:t>
            </a:r>
            <a:r>
              <a:rPr sz="1000" spc="-30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принять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лекарственный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препарат.</a:t>
            </a:r>
            <a:endParaRPr sz="100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</a:pP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Помогите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достать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лекарство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принять</a:t>
            </a:r>
            <a:r>
              <a:rPr sz="1000" spc="-13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его.</a:t>
            </a:r>
            <a:endParaRPr sz="1000">
              <a:latin typeface="Lucida Sans Unicode"/>
              <a:cs typeface="Lucida Sans Unicode"/>
            </a:endParaRPr>
          </a:p>
          <a:p>
            <a:pPr marL="12700" marR="7620" algn="just">
              <a:lnSpc>
                <a:spcPct val="100000"/>
              </a:lnSpc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Вызовите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(самостоятельно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с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помощью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окружающих)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скорую</a:t>
            </a:r>
            <a:r>
              <a:rPr sz="1000" spc="-16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медицинскую</a:t>
            </a:r>
            <a:r>
              <a:rPr sz="1000" spc="-16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помощь. </a:t>
            </a:r>
            <a:r>
              <a:rPr sz="1000" spc="-9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Контролируйте</a:t>
            </a:r>
            <a:r>
              <a:rPr sz="1000" spc="-14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состояние</a:t>
            </a:r>
            <a:r>
              <a:rPr sz="1000" spc="-13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пострадавшего.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87997" y="216014"/>
            <a:ext cx="2030730" cy="1140460"/>
            <a:chOff x="287997" y="216014"/>
            <a:chExt cx="2030730" cy="1140460"/>
          </a:xfrm>
        </p:grpSpPr>
        <p:sp>
          <p:nvSpPr>
            <p:cNvPr id="6" name="object 6"/>
            <p:cNvSpPr/>
            <p:nvPr/>
          </p:nvSpPr>
          <p:spPr>
            <a:xfrm>
              <a:off x="287997" y="216014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554" y="265205"/>
              <a:ext cx="1607297" cy="104879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75300" y="1513266"/>
            <a:ext cx="66948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b="1" spc="70" dirty="0">
                <a:solidFill>
                  <a:srgbClr val="F26622"/>
                </a:solidFill>
                <a:latin typeface="Arial"/>
                <a:cs typeface="Arial"/>
              </a:rPr>
              <a:t>7.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70" dirty="0">
                <a:solidFill>
                  <a:srgbClr val="F26622"/>
                </a:solidFill>
                <a:latin typeface="Arial"/>
                <a:cs typeface="Arial"/>
              </a:rPr>
              <a:t>Оказание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F26622"/>
                </a:solidFill>
                <a:latin typeface="Arial"/>
                <a:cs typeface="Arial"/>
              </a:rPr>
              <a:t>помощи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F26622"/>
                </a:solidFill>
                <a:latin typeface="Arial"/>
                <a:cs typeface="Arial"/>
              </a:rPr>
              <a:t>пострадавшему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-90" dirty="0">
                <a:solidFill>
                  <a:srgbClr val="F26622"/>
                </a:solidFill>
                <a:latin typeface="Arial"/>
                <a:cs typeface="Arial"/>
              </a:rPr>
              <a:t>в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26622"/>
                </a:solidFill>
                <a:latin typeface="Arial"/>
                <a:cs typeface="Arial"/>
              </a:rPr>
              <a:t>принятии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F26622"/>
                </a:solidFill>
                <a:latin typeface="Arial"/>
                <a:cs typeface="Arial"/>
              </a:rPr>
              <a:t>лекарственных </a:t>
            </a:r>
            <a:r>
              <a:rPr sz="1600" b="1" spc="-43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30" dirty="0">
                <a:solidFill>
                  <a:srgbClr val="F26622"/>
                </a:solidFill>
                <a:latin typeface="Arial"/>
                <a:cs typeface="Arial"/>
              </a:rPr>
              <a:t>препаратов</a:t>
            </a:r>
            <a:r>
              <a:rPr sz="1600" b="1" spc="-7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26622"/>
                </a:solidFill>
                <a:latin typeface="Arial"/>
                <a:cs typeface="Arial"/>
              </a:rPr>
              <a:t>для</a:t>
            </a:r>
            <a:r>
              <a:rPr sz="1600" b="1" spc="-6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F26622"/>
                </a:solidFill>
                <a:latin typeface="Arial"/>
                <a:cs typeface="Arial"/>
              </a:rPr>
              <a:t>медицинского</a:t>
            </a:r>
            <a:r>
              <a:rPr sz="1600" b="1" spc="-6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30" dirty="0">
                <a:solidFill>
                  <a:srgbClr val="F26622"/>
                </a:solidFill>
                <a:latin typeface="Arial"/>
                <a:cs typeface="Arial"/>
              </a:rPr>
              <a:t>применения,</a:t>
            </a:r>
            <a:r>
              <a:rPr sz="1600" b="1" spc="-6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30" dirty="0">
                <a:solidFill>
                  <a:srgbClr val="F26622"/>
                </a:solidFill>
                <a:latin typeface="Arial"/>
                <a:cs typeface="Arial"/>
              </a:rPr>
              <a:t>назначенных</a:t>
            </a:r>
            <a:r>
              <a:rPr sz="1600" b="1" spc="-65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60" dirty="0">
                <a:solidFill>
                  <a:srgbClr val="F26622"/>
                </a:solidFill>
                <a:latin typeface="Arial"/>
                <a:cs typeface="Arial"/>
              </a:rPr>
              <a:t>ранее </a:t>
            </a:r>
            <a:r>
              <a:rPr sz="1600" b="1" spc="-434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F26622"/>
                </a:solidFill>
                <a:latin typeface="Arial"/>
                <a:cs typeface="Arial"/>
              </a:rPr>
              <a:t>лечащим</a:t>
            </a:r>
            <a:r>
              <a:rPr sz="1600" b="1" spc="-80" dirty="0">
                <a:solidFill>
                  <a:srgbClr val="F26622"/>
                </a:solidFill>
                <a:latin typeface="Arial"/>
                <a:cs typeface="Arial"/>
              </a:rPr>
              <a:t> </a:t>
            </a:r>
            <a:r>
              <a:rPr sz="1600" b="1" spc="30" dirty="0">
                <a:solidFill>
                  <a:srgbClr val="F26622"/>
                </a:solidFill>
                <a:latin typeface="Arial"/>
                <a:cs typeface="Arial"/>
              </a:rPr>
              <a:t>врачом.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7997" y="2493607"/>
            <a:ext cx="2030730" cy="1140460"/>
            <a:chOff x="287997" y="2493607"/>
            <a:chExt cx="2030730" cy="1140460"/>
          </a:xfrm>
        </p:grpSpPr>
        <p:sp>
          <p:nvSpPr>
            <p:cNvPr id="10" name="object 10"/>
            <p:cNvSpPr/>
            <p:nvPr/>
          </p:nvSpPr>
          <p:spPr>
            <a:xfrm>
              <a:off x="287997" y="2493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297" y="2520177"/>
              <a:ext cx="1411132" cy="11108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80899" y="5033185"/>
            <a:ext cx="1504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231F20"/>
                </a:solidFill>
                <a:latin typeface="Trebuchet MS"/>
                <a:cs typeface="Trebuchet MS"/>
              </a:rPr>
              <a:t>55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238" rIns="0" bIns="0" rtlCol="0">
            <a:spAutoFit/>
          </a:bodyPr>
          <a:lstStyle/>
          <a:p>
            <a:pPr marL="95250" marR="5080">
              <a:lnSpc>
                <a:spcPct val="100000"/>
              </a:lnSpc>
              <a:spcBef>
                <a:spcPts val="100"/>
              </a:spcBef>
            </a:pPr>
            <a:r>
              <a:rPr spc="70" dirty="0"/>
              <a:t>8.</a:t>
            </a:r>
            <a:r>
              <a:rPr spc="-70" dirty="0"/>
              <a:t> </a:t>
            </a:r>
            <a:r>
              <a:rPr spc="45" dirty="0"/>
              <a:t>Придание</a:t>
            </a:r>
            <a:r>
              <a:rPr spc="-70" dirty="0"/>
              <a:t> </a:t>
            </a:r>
            <a:r>
              <a:rPr spc="20" dirty="0"/>
              <a:t>и</a:t>
            </a:r>
            <a:r>
              <a:rPr spc="-70" dirty="0"/>
              <a:t> </a:t>
            </a:r>
            <a:r>
              <a:rPr spc="60" dirty="0"/>
              <a:t>поддержание</a:t>
            </a:r>
            <a:r>
              <a:rPr spc="-65" dirty="0"/>
              <a:t> </a:t>
            </a:r>
            <a:r>
              <a:rPr spc="5" dirty="0"/>
              <a:t>оптимального</a:t>
            </a:r>
            <a:r>
              <a:rPr spc="-70" dirty="0"/>
              <a:t> </a:t>
            </a:r>
            <a:r>
              <a:rPr spc="40" dirty="0"/>
              <a:t>положения</a:t>
            </a:r>
            <a:r>
              <a:rPr spc="-70" dirty="0"/>
              <a:t> </a:t>
            </a:r>
            <a:r>
              <a:rPr spc="20" dirty="0"/>
              <a:t>тела </a:t>
            </a:r>
            <a:r>
              <a:rPr spc="-425" dirty="0"/>
              <a:t> </a:t>
            </a:r>
            <a:r>
              <a:rPr spc="20" dirty="0"/>
              <a:t>пострадавшего.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31300" y="752671"/>
            <a:ext cx="2576195" cy="8128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b="1" spc="-5" dirty="0">
                <a:solidFill>
                  <a:srgbClr val="2B2E7F"/>
                </a:solidFill>
                <a:latin typeface="Arial"/>
                <a:cs typeface="Arial"/>
              </a:rPr>
              <a:t>Устойчивое</a:t>
            </a:r>
            <a:r>
              <a:rPr sz="1200" b="1" spc="-7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25" dirty="0">
                <a:solidFill>
                  <a:srgbClr val="2B2E7F"/>
                </a:solidFill>
                <a:latin typeface="Arial"/>
                <a:cs typeface="Arial"/>
              </a:rPr>
              <a:t>боковое</a:t>
            </a:r>
            <a:r>
              <a:rPr sz="1200" b="1" spc="-7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2B2E7F"/>
                </a:solidFill>
                <a:latin typeface="Arial"/>
                <a:cs typeface="Arial"/>
              </a:rPr>
              <a:t>положение:</a:t>
            </a:r>
            <a:endParaRPr sz="1200">
              <a:latin typeface="Arial"/>
              <a:cs typeface="Arial"/>
            </a:endParaRPr>
          </a:p>
          <a:p>
            <a:pPr marL="84455" indent="-71755">
              <a:lnSpc>
                <a:spcPct val="100000"/>
              </a:lnSpc>
              <a:spcBef>
                <a:spcPts val="530"/>
              </a:spcBef>
              <a:buChar char="-"/>
              <a:tabLst>
                <a:tab pos="84455" algn="l"/>
              </a:tabLst>
            </a:pPr>
            <a:r>
              <a:rPr sz="1000" spc="-40" dirty="0">
                <a:solidFill>
                  <a:srgbClr val="231F20"/>
                </a:solidFill>
                <a:latin typeface="Lucida Sans Unicode"/>
                <a:cs typeface="Lucida Sans Unicode"/>
              </a:rPr>
              <a:t>Без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сознания.</a:t>
            </a:r>
            <a:endParaRPr sz="1000">
              <a:latin typeface="Lucida Sans Unicode"/>
              <a:cs typeface="Lucida Sans Unicode"/>
            </a:endParaRPr>
          </a:p>
          <a:p>
            <a:pPr marL="84455" indent="-71755">
              <a:lnSpc>
                <a:spcPct val="100000"/>
              </a:lnSpc>
              <a:buChar char="-"/>
              <a:tabLst>
                <a:tab pos="84455" algn="l"/>
              </a:tabLst>
            </a:pP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частой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рвоте.</a:t>
            </a:r>
            <a:endParaRPr sz="1000">
              <a:latin typeface="Lucida Sans Unicode"/>
              <a:cs typeface="Lucida Sans Unicode"/>
            </a:endParaRPr>
          </a:p>
          <a:p>
            <a:pPr marL="84455" indent="-71755">
              <a:lnSpc>
                <a:spcPct val="100000"/>
              </a:lnSpc>
              <a:buChar char="-"/>
              <a:tabLst>
                <a:tab pos="84455" algn="l"/>
              </a:tabLst>
            </a:pPr>
            <a:r>
              <a:rPr sz="1000" spc="-30" dirty="0">
                <a:solidFill>
                  <a:srgbClr val="231F20"/>
                </a:solidFill>
                <a:latin typeface="Lucida Sans Unicode"/>
                <a:cs typeface="Lucida Sans Unicode"/>
              </a:rPr>
              <a:t>В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случаях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ожогов </a:t>
            </a:r>
            <a:r>
              <a:rPr sz="1000" spc="-105" dirty="0">
                <a:solidFill>
                  <a:srgbClr val="231F20"/>
                </a:solidFill>
                <a:latin typeface="Lucida Sans Unicode"/>
                <a:cs typeface="Lucida Sans Unicode"/>
              </a:rPr>
              <a:t>спины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Lucida Sans Unicode"/>
                <a:cs typeface="Lucida Sans Unicode"/>
              </a:rPr>
              <a:t>ягодиц.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43807" y="3317942"/>
            <a:ext cx="11430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75"/>
              </a:lnSpc>
            </a:pPr>
            <a:r>
              <a:rPr sz="1200" b="1" spc="35" dirty="0">
                <a:solidFill>
                  <a:srgbClr val="2B2E7F"/>
                </a:solidFill>
                <a:latin typeface="Arial"/>
                <a:cs typeface="Arial"/>
              </a:rPr>
              <a:t>П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43807" y="3562097"/>
            <a:ext cx="15748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sz="1000" spc="-250" dirty="0">
                <a:solidFill>
                  <a:srgbClr val="231F20"/>
                </a:solidFill>
                <a:latin typeface="Lucida Sans Unicode"/>
                <a:cs typeface="Lucida Sans Unicode"/>
              </a:rPr>
              <a:t>-</a:t>
            </a:r>
            <a:r>
              <a:rPr sz="100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Lucida Sans Unicode"/>
                <a:cs typeface="Lucida Sans Unicode"/>
              </a:rPr>
              <a:t>П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4749" y="817207"/>
            <a:ext cx="2046605" cy="1140460"/>
            <a:chOff x="354749" y="817207"/>
            <a:chExt cx="2046605" cy="1140460"/>
          </a:xfrm>
        </p:grpSpPr>
        <p:sp>
          <p:nvSpPr>
            <p:cNvPr id="8" name="object 8"/>
            <p:cNvSpPr/>
            <p:nvPr/>
          </p:nvSpPr>
          <p:spPr>
            <a:xfrm>
              <a:off x="360387" y="8172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4749" y="866406"/>
              <a:ext cx="5638" cy="10145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0775" y="866406"/>
              <a:ext cx="10337" cy="10145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387" y="866406"/>
              <a:ext cx="1626120" cy="67757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84387" y="866406"/>
              <a:ext cx="406387" cy="10145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0387" y="1541856"/>
              <a:ext cx="1626120" cy="33908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43294" y="2036407"/>
            <a:ext cx="2488565" cy="2421890"/>
            <a:chOff x="143294" y="2036407"/>
            <a:chExt cx="2488565" cy="2421890"/>
          </a:xfrm>
        </p:grpSpPr>
        <p:sp>
          <p:nvSpPr>
            <p:cNvPr id="15" name="object 15"/>
            <p:cNvSpPr/>
            <p:nvPr/>
          </p:nvSpPr>
          <p:spPr>
            <a:xfrm>
              <a:off x="363004" y="20364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8408" y="2269933"/>
              <a:ext cx="1975491" cy="68168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0197" y="3255607"/>
              <a:ext cx="2030730" cy="1140460"/>
            </a:xfrm>
            <a:custGeom>
              <a:avLst/>
              <a:gdLst/>
              <a:ahLst/>
              <a:cxnLst/>
              <a:rect l="l" t="t" r="r" b="b"/>
              <a:pathLst>
                <a:path w="2030730" h="1140460">
                  <a:moveTo>
                    <a:pt x="2030399" y="0"/>
                  </a:moveTo>
                  <a:lnTo>
                    <a:pt x="0" y="0"/>
                  </a:lnTo>
                  <a:lnTo>
                    <a:pt x="0" y="1140078"/>
                  </a:lnTo>
                  <a:lnTo>
                    <a:pt x="2030399" y="114007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3294" y="3057995"/>
              <a:ext cx="2488387" cy="3512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3294" y="3406635"/>
              <a:ext cx="2488387" cy="105106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53411" y="3329787"/>
              <a:ext cx="78270" cy="13869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8890" y="3571976"/>
              <a:ext cx="82791" cy="115569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>
              <a:lnSpc>
                <a:spcPct val="100000"/>
              </a:lnSpc>
              <a:spcBef>
                <a:spcPts val="100"/>
              </a:spcBef>
            </a:pPr>
            <a:r>
              <a:rPr spc="40" dirty="0"/>
              <a:t>Положение</a:t>
            </a:r>
            <a:r>
              <a:rPr spc="-20" dirty="0"/>
              <a:t> </a:t>
            </a:r>
            <a:r>
              <a:rPr spc="55" dirty="0"/>
              <a:t>на</a:t>
            </a:r>
            <a:r>
              <a:rPr spc="-20" dirty="0"/>
              <a:t> </a:t>
            </a:r>
            <a:r>
              <a:rPr spc="-5" dirty="0"/>
              <a:t>спине</a:t>
            </a:r>
            <a:r>
              <a:rPr spc="-20" dirty="0"/>
              <a:t> </a:t>
            </a:r>
            <a:r>
              <a:rPr spc="-120" dirty="0"/>
              <a:t>с</a:t>
            </a:r>
            <a:r>
              <a:rPr spc="-15" dirty="0"/>
              <a:t> </a:t>
            </a:r>
            <a:r>
              <a:rPr dirty="0"/>
              <a:t>приподнятыми</a:t>
            </a:r>
            <a:r>
              <a:rPr spc="-20" dirty="0"/>
              <a:t> </a:t>
            </a:r>
            <a:r>
              <a:rPr spc="15" dirty="0"/>
              <a:t>и</a:t>
            </a:r>
            <a:r>
              <a:rPr spc="-20" dirty="0"/>
              <a:t> </a:t>
            </a:r>
            <a:r>
              <a:rPr spc="-15" dirty="0"/>
              <a:t>согнутыми</a:t>
            </a:r>
            <a:r>
              <a:rPr spc="-20" dirty="0"/>
              <a:t> </a:t>
            </a:r>
            <a:r>
              <a:rPr spc="-70" dirty="0"/>
              <a:t>в</a:t>
            </a:r>
            <a:r>
              <a:rPr spc="-20" dirty="0"/>
              <a:t> </a:t>
            </a:r>
            <a:r>
              <a:rPr spc="30" dirty="0"/>
              <a:t>коленях </a:t>
            </a:r>
            <a:r>
              <a:rPr spc="-315" dirty="0"/>
              <a:t> </a:t>
            </a:r>
            <a:r>
              <a:rPr spc="20" dirty="0"/>
              <a:t>ногами:</a:t>
            </a:r>
          </a:p>
          <a:p>
            <a:pPr marL="86995" indent="-72390">
              <a:lnSpc>
                <a:spcPct val="100000"/>
              </a:lnSpc>
              <a:spcBef>
                <a:spcPts val="525"/>
              </a:spcBef>
              <a:buChar char="-"/>
              <a:tabLst>
                <a:tab pos="87630" algn="l"/>
              </a:tabLst>
            </a:pP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травмах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брюшной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полости.</a:t>
            </a:r>
            <a:endParaRPr sz="1000">
              <a:latin typeface="Lucida Sans Unicode"/>
              <a:cs typeface="Lucida Sans Unicode"/>
            </a:endParaRPr>
          </a:p>
          <a:p>
            <a:pPr marL="86995" indent="-72390">
              <a:lnSpc>
                <a:spcPct val="100000"/>
              </a:lnSpc>
              <a:buChar char="-"/>
              <a:tabLst>
                <a:tab pos="87630" algn="l"/>
              </a:tabLst>
            </a:pP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большой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кровопотере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или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подозрении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b="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внутреннее </a:t>
            </a:r>
            <a:r>
              <a:rPr sz="1000" b="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кровотечение.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buChar char="-"/>
            </a:pP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-"/>
            </a:pPr>
            <a:endParaRPr sz="14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pc="35" dirty="0">
                <a:solidFill>
                  <a:srgbClr val="EAEAEA"/>
                </a:solidFill>
              </a:rPr>
              <a:t>П</a:t>
            </a:r>
            <a:r>
              <a:rPr spc="40" dirty="0"/>
              <a:t>оложение</a:t>
            </a:r>
            <a:r>
              <a:rPr spc="-55" dirty="0"/>
              <a:t> </a:t>
            </a:r>
            <a:r>
              <a:rPr spc="-35" dirty="0"/>
              <a:t>сидя</a:t>
            </a:r>
            <a:r>
              <a:rPr spc="-55" dirty="0"/>
              <a:t> </a:t>
            </a:r>
            <a:r>
              <a:rPr spc="5" dirty="0"/>
              <a:t>или</a:t>
            </a:r>
            <a:r>
              <a:rPr spc="-55" dirty="0"/>
              <a:t> </a:t>
            </a:r>
            <a:r>
              <a:rPr spc="-5" dirty="0"/>
              <a:t>полусидя:</a:t>
            </a:r>
          </a:p>
          <a:p>
            <a:pPr marL="169545" indent="-157480">
              <a:lnSpc>
                <a:spcPct val="100000"/>
              </a:lnSpc>
              <a:spcBef>
                <a:spcPts val="525"/>
              </a:spcBef>
              <a:buClr>
                <a:srgbClr val="EAEAEA"/>
              </a:buClr>
              <a:buChar char="-"/>
              <a:tabLst>
                <a:tab pos="170180" algn="l"/>
              </a:tabLst>
            </a:pPr>
            <a:r>
              <a:rPr sz="1000" b="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ри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травмах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b="0" spc="-100" dirty="0">
                <a:solidFill>
                  <a:srgbClr val="231F20"/>
                </a:solidFill>
                <a:latin typeface="Lucida Sans Unicode"/>
                <a:cs typeface="Lucida Sans Unicode"/>
              </a:rPr>
              <a:t>грудной</a:t>
            </a:r>
            <a:r>
              <a:rPr sz="1000" b="0" spc="-85" dirty="0">
                <a:solidFill>
                  <a:srgbClr val="231F20"/>
                </a:solidFill>
                <a:latin typeface="Lucida Sans Unicode"/>
                <a:cs typeface="Lucida Sans Unicode"/>
              </a:rPr>
              <a:t> клетки.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60197" y="3057995"/>
            <a:ext cx="2033270" cy="1337945"/>
            <a:chOff x="360197" y="3057995"/>
            <a:chExt cx="2033270" cy="1337945"/>
          </a:xfrm>
        </p:grpSpPr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3004" y="3057995"/>
              <a:ext cx="2030399" cy="1184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0197" y="3255607"/>
              <a:ext cx="2030387" cy="11400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500" y="5033185"/>
            <a:ext cx="1504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231F20"/>
                </a:solidFill>
                <a:latin typeface="Trebuchet MS"/>
                <a:cs typeface="Trebuchet MS"/>
              </a:rPr>
              <a:t>56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9107" y="147270"/>
            <a:ext cx="4251960" cy="5080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b="1" spc="40" dirty="0">
                <a:solidFill>
                  <a:srgbClr val="2B2E7F"/>
                </a:solidFill>
                <a:latin typeface="Arial"/>
                <a:cs typeface="Arial"/>
              </a:rPr>
              <a:t>Положение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на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2B2E7F"/>
                </a:solidFill>
                <a:latin typeface="Arial"/>
                <a:cs typeface="Arial"/>
              </a:rPr>
              <a:t>спине,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55" dirty="0">
                <a:solidFill>
                  <a:srgbClr val="2B2E7F"/>
                </a:solidFill>
                <a:latin typeface="Arial"/>
                <a:cs typeface="Arial"/>
              </a:rPr>
              <a:t>на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твердой</a:t>
            </a:r>
            <a:r>
              <a:rPr sz="1200" b="1" spc="-60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2B2E7F"/>
                </a:solidFill>
                <a:latin typeface="Arial"/>
                <a:cs typeface="Arial"/>
              </a:rPr>
              <a:t>ровной</a:t>
            </a:r>
            <a:r>
              <a:rPr sz="1200" b="1" spc="-55" dirty="0">
                <a:solidFill>
                  <a:srgbClr val="2B2E7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2B2E7F"/>
                </a:solidFill>
                <a:latin typeface="Arial"/>
                <a:cs typeface="Arial"/>
              </a:rPr>
              <a:t>поверхности: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000" spc="-250" dirty="0">
                <a:solidFill>
                  <a:srgbClr val="231F20"/>
                </a:solidFill>
                <a:latin typeface="Lucida Sans Unicode"/>
                <a:cs typeface="Lucida Sans Unicode"/>
              </a:rPr>
              <a:t>-</a:t>
            </a:r>
            <a:r>
              <a:rPr sz="1000" spc="-21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При </a:t>
            </a:r>
            <a:r>
              <a:rPr sz="1000" spc="-90" dirty="0">
                <a:solidFill>
                  <a:srgbClr val="231F20"/>
                </a:solidFill>
                <a:latin typeface="Lucida Sans Unicode"/>
                <a:cs typeface="Lucida Sans Unicode"/>
              </a:rPr>
              <a:t>подозрении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Lucida Sans Unicode"/>
                <a:cs typeface="Lucida Sans Unicode"/>
              </a:rPr>
              <a:t>на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Lucida Sans Unicode"/>
                <a:cs typeface="Lucida Sans Unicode"/>
              </a:rPr>
              <a:t>травму</a:t>
            </a:r>
            <a:r>
              <a:rPr sz="1000" spc="-8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Lucida Sans Unicode"/>
                <a:cs typeface="Lucida Sans Unicode"/>
              </a:rPr>
              <a:t>позвоночника.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9" y="211810"/>
            <a:ext cx="2030588" cy="1143698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94000" y="0"/>
            <a:ext cx="5166360" cy="5328285"/>
          </a:xfrm>
          <a:custGeom>
            <a:avLst/>
            <a:gdLst/>
            <a:ahLst/>
            <a:cxnLst/>
            <a:rect l="l" t="t" r="r" b="b"/>
            <a:pathLst>
              <a:path w="5166359" h="5328285">
                <a:moveTo>
                  <a:pt x="0" y="5328005"/>
                </a:moveTo>
                <a:lnTo>
                  <a:pt x="5165991" y="5328005"/>
                </a:lnTo>
                <a:lnTo>
                  <a:pt x="5165991" y="0"/>
                </a:lnTo>
                <a:lnTo>
                  <a:pt x="0" y="0"/>
                </a:lnTo>
                <a:lnTo>
                  <a:pt x="0" y="5328005"/>
                </a:lnTo>
                <a:close/>
              </a:path>
            </a:pathLst>
          </a:custGeom>
          <a:solidFill>
            <a:srgbClr val="2B2E7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110105" cy="5328285"/>
            <a:chOff x="0" y="0"/>
            <a:chExt cx="2110105" cy="53282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972945" cy="5328285"/>
            </a:xfrm>
            <a:custGeom>
              <a:avLst/>
              <a:gdLst/>
              <a:ahLst/>
              <a:cxnLst/>
              <a:rect l="l" t="t" r="r" b="b"/>
              <a:pathLst>
                <a:path w="1972945" h="5328285">
                  <a:moveTo>
                    <a:pt x="0" y="5328005"/>
                  </a:moveTo>
                  <a:lnTo>
                    <a:pt x="1972500" y="5328005"/>
                  </a:lnTo>
                  <a:lnTo>
                    <a:pt x="1972500" y="0"/>
                  </a:lnTo>
                  <a:lnTo>
                    <a:pt x="0" y="0"/>
                  </a:lnTo>
                  <a:lnTo>
                    <a:pt x="0" y="5328005"/>
                  </a:lnTo>
                  <a:close/>
                </a:path>
              </a:pathLst>
            </a:custGeom>
            <a:solidFill>
              <a:srgbClr val="F26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72500" y="0"/>
              <a:ext cx="137160" cy="5328285"/>
            </a:xfrm>
            <a:custGeom>
              <a:avLst/>
              <a:gdLst/>
              <a:ahLst/>
              <a:cxnLst/>
              <a:rect l="l" t="t" r="r" b="b"/>
              <a:pathLst>
                <a:path w="137160" h="5328285">
                  <a:moveTo>
                    <a:pt x="0" y="5328005"/>
                  </a:moveTo>
                  <a:lnTo>
                    <a:pt x="137096" y="5328005"/>
                  </a:lnTo>
                  <a:lnTo>
                    <a:pt x="137096" y="0"/>
                  </a:lnTo>
                  <a:lnTo>
                    <a:pt x="0" y="0"/>
                  </a:lnTo>
                  <a:lnTo>
                    <a:pt x="0" y="5328005"/>
                  </a:lnTo>
                  <a:close/>
                </a:path>
              </a:pathLst>
            </a:custGeom>
            <a:solidFill>
              <a:srgbClr val="EF7D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75500" y="0"/>
            <a:ext cx="2847975" cy="5328285"/>
            <a:chOff x="775500" y="0"/>
            <a:chExt cx="2847975" cy="5328285"/>
          </a:xfrm>
        </p:grpSpPr>
        <p:sp>
          <p:nvSpPr>
            <p:cNvPr id="7" name="object 7"/>
            <p:cNvSpPr/>
            <p:nvPr/>
          </p:nvSpPr>
          <p:spPr>
            <a:xfrm>
              <a:off x="2263495" y="0"/>
              <a:ext cx="130810" cy="5328285"/>
            </a:xfrm>
            <a:custGeom>
              <a:avLst/>
              <a:gdLst/>
              <a:ahLst/>
              <a:cxnLst/>
              <a:rect l="l" t="t" r="r" b="b"/>
              <a:pathLst>
                <a:path w="130810" h="5328285">
                  <a:moveTo>
                    <a:pt x="0" y="5328005"/>
                  </a:moveTo>
                  <a:lnTo>
                    <a:pt x="130505" y="5328005"/>
                  </a:lnTo>
                  <a:lnTo>
                    <a:pt x="130505" y="0"/>
                  </a:lnTo>
                  <a:lnTo>
                    <a:pt x="0" y="0"/>
                  </a:lnTo>
                  <a:lnTo>
                    <a:pt x="0" y="5328005"/>
                  </a:lnTo>
                  <a:close/>
                </a:path>
              </a:pathLst>
            </a:custGeom>
            <a:solidFill>
              <a:srgbClr val="EF7D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09596" y="0"/>
              <a:ext cx="154305" cy="5328285"/>
            </a:xfrm>
            <a:custGeom>
              <a:avLst/>
              <a:gdLst/>
              <a:ahLst/>
              <a:cxnLst/>
              <a:rect l="l" t="t" r="r" b="b"/>
              <a:pathLst>
                <a:path w="154305" h="5328285">
                  <a:moveTo>
                    <a:pt x="153898" y="0"/>
                  </a:moveTo>
                  <a:lnTo>
                    <a:pt x="0" y="0"/>
                  </a:lnTo>
                  <a:lnTo>
                    <a:pt x="0" y="5328005"/>
                  </a:lnTo>
                  <a:lnTo>
                    <a:pt x="153898" y="5328005"/>
                  </a:lnTo>
                  <a:lnTo>
                    <a:pt x="153898" y="0"/>
                  </a:lnTo>
                  <a:close/>
                </a:path>
              </a:pathLst>
            </a:custGeom>
            <a:solidFill>
              <a:srgbClr val="0067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5500" y="9893"/>
              <a:ext cx="2847657" cy="20133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6381</Words>
  <Application>Microsoft Office PowerPoint</Application>
  <PresentationFormat>Произвольный</PresentationFormat>
  <Paragraphs>610</Paragraphs>
  <Slides>57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2" baseType="lpstr">
      <vt:lpstr>Arial</vt:lpstr>
      <vt:lpstr>Calibri</vt:lpstr>
      <vt:lpstr>Lucida Sans Unicode</vt:lpstr>
      <vt:lpstr>Trebuchet MS</vt:lpstr>
      <vt:lpstr>Office Theme</vt:lpstr>
      <vt:lpstr>Презентация PowerPoint</vt:lpstr>
      <vt:lpstr>Памятка предназначена для широкого круга лиц.</vt:lpstr>
      <vt:lpstr>ОКАЗАНИЕ ПЕРВОЙ ПОМОЩИ  ПОСТРАДАВШИМ</vt:lpstr>
      <vt:lpstr>Оказание первой  помощи является важным фактором в спасении жизни  и здоровья пострадавших, т.к. позволяет устранить угрожающие жизни  нарушения в организме. Оказать первую помощь могут очевидцы</vt:lpstr>
      <vt:lpstr>ПЕРВАЯ ПОМОЩЬ – это комплекс срочных простейших мероприятий по спасению жизни человека.  Цель ее – устранить явления, угрожающие жизни, а также предупредить дальнейшие повреждения и возможные  осложнения.</vt:lpstr>
      <vt:lpstr>ПЕРЕЧЕНЬ МЕРОПРИЯТИЙ ПО ОКАЗАНИЮ ПЕРВОЙ ПОМОЩИ:</vt:lpstr>
      <vt:lpstr>СОДЕРЖАНИЕ</vt:lpstr>
      <vt:lpstr>4.3. Применение автоматического наружного  дефибриллятора (АНД).</vt:lpstr>
      <vt:lpstr>6.2. Первая помощь при отравлении.</vt:lpstr>
      <vt:lpstr>6.9. Первая помощь при обмороке.</vt:lpstr>
      <vt:lpstr>ПЕРЕЧЕНЬ МЕРОПРИЯТИЙ ПО ОКАЗАНИЮ ПЕРВОЙ ПОМОЩИ:</vt:lpstr>
      <vt:lpstr>Общая последовательность действий на месте происшествия  с наличием пострадавших:</vt:lpstr>
      <vt:lpstr>Начните проведение сердечно-легочной реанимации путем чередования  надавливаний на грудную клетку и проведения искусственного дыхания (см.  стр. 24) в соотношении 30 надавливаний на 2 вдоха.</vt:lpstr>
      <vt:lpstr>Презентация PowerPoint</vt:lpstr>
      <vt:lpstr>1.1. Извлечение пострадавшего из автомобиля или труднодоступного  места.</vt:lpstr>
      <vt:lpstr>1.2. Общие правила транспортировки пострадавшего.</vt:lpstr>
      <vt:lpstr>Презентация PowerPoint</vt:lpstr>
      <vt:lpstr>Презентация PowerPoint</vt:lpstr>
      <vt:lpstr>Презентация PowerPoint</vt:lpstr>
      <vt:lpstr>Презентация PowerPoint</vt:lpstr>
      <vt:lpstr>Извлекать из раны инородные предметы на месте  происшествия запрещается!</vt:lpstr>
      <vt:lpstr>Презентация PowerPoint</vt:lpstr>
      <vt:lpstr>Если помощь придет не раньше, чем истечет максимальное время  наложения жгута, при наличии подготовки сделайте следующее:</vt:lpstr>
      <vt:lpstr>При отсутствии табельного жгута используйте жгут-закрутку:</vt:lpstr>
      <vt:lpstr>Презентация PowerPoint</vt:lpstr>
      <vt:lpstr>Руки выпрямите в локтевых суставах, плечи расположите над пострадавшим так, чтобы  давление осуществлялось перпендикулярно плоскости груди.</vt:lpstr>
      <vt:lpstr>4.2. Правила проведения искусственного дыхания.</vt:lpstr>
      <vt:lpstr>Презентация PowerPoint</vt:lpstr>
      <vt:lpstr>4.4. Оказание первой помощи при полном нарушении проходимости  дыхательных путей инородным телом:</vt:lpstr>
      <vt:lpstr>Признаки: ребенок задыхается, не способен говорить, внезапно становится синюшным,  может потерять сознание.</vt:lpstr>
      <vt:lpstr>5. Проведение подробного осмотра и опроса пострадавшего. Подробный осмотр пострадавшего проводится для выявления признаков травм, ранений, отравлений, укусов или ужаливаний  ядовитыми животными, поражений, вызванных механическими, химическими, электрическими, термическими поражающими  факторами, воздействием излучения, и других состояний, угрожающих жизни и здоровью.</vt:lpstr>
      <vt:lpstr>Презентация PowerPoint</vt:lpstr>
      <vt:lpstr>30 2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6.2. Первая помощь при отравлении.</vt:lpstr>
      <vt:lpstr>Презентация PowerPoint</vt:lpstr>
      <vt:lpstr>30 2</vt:lpstr>
      <vt:lpstr>Презентация PowerPoint</vt:lpstr>
      <vt:lpstr>Презентация PowerPoint</vt:lpstr>
      <vt:lpstr>6.4. Первая помощь при тепловом (солнечном) ударе.</vt:lpstr>
      <vt:lpstr>Презентация PowerPoint</vt:lpstr>
      <vt:lpstr>6.5. Первая помощь при отморожениях.</vt:lpstr>
      <vt:lpstr>6.6. Первая помощь при общем переохлаждении.</vt:lpstr>
      <vt:lpstr>Сбросьте с пострадавшего провод сухим, не проводящим ток, предметом (палка,  пластик). Оттащите пострадавшего за одежду не менее чем на 10 метров от места касания  проводом земли или от оборудования, находящегося под напряжением.</vt:lpstr>
      <vt:lpstr>6.8. Первая помощь при укусах или ужаливаниях ядовитых животных.</vt:lpstr>
      <vt:lpstr>Презентация PowerPoint</vt:lpstr>
      <vt:lpstr>6.9. Первая помощь при обмороке.</vt:lpstr>
      <vt:lpstr>Презентация PowerPoint</vt:lpstr>
      <vt:lpstr>8. Придание и поддержание оптимального положения тела  пострадавшего.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первая_помощь_А5.indd</dc:title>
  <cp:lastModifiedBy>Алена Гурьева</cp:lastModifiedBy>
  <cp:revision>2</cp:revision>
  <dcterms:created xsi:type="dcterms:W3CDTF">2024-10-16T12:51:35Z</dcterms:created>
  <dcterms:modified xsi:type="dcterms:W3CDTF">2024-10-16T13:14:23Z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2024-09-12T00:00:00Z</vt:filetime>
  </property>
  <property fmtid="{D5CDD505-2E9C-101B-9397-08002B2CF9AE}" pid="3" name="Creator">
    <vt:lpwstr>Adobe InDesign 17.1 (Windows)</vt:lpwstr>
  </property>
  <property fmtid="{D5CDD505-2E9C-101B-9397-08002B2CF9AE}" pid="4" name="LastSaved">
    <vt:filetime>2024-10-16T00:00:00Z</vt:filetime>
  </property>
</Properties>
</file>